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2" r:id="rId3"/>
    <p:sldId id="259" r:id="rId4"/>
    <p:sldId id="292" r:id="rId5"/>
    <p:sldId id="299" r:id="rId6"/>
    <p:sldId id="281" r:id="rId7"/>
    <p:sldId id="276" r:id="rId8"/>
    <p:sldId id="266" r:id="rId9"/>
    <p:sldId id="301" r:id="rId10"/>
    <p:sldId id="279" r:id="rId11"/>
    <p:sldId id="280" r:id="rId12"/>
    <p:sldId id="300" r:id="rId13"/>
    <p:sldId id="284" r:id="rId14"/>
    <p:sldId id="286" r:id="rId15"/>
    <p:sldId id="288" r:id="rId16"/>
    <p:sldId id="291" r:id="rId17"/>
    <p:sldId id="302" r:id="rId18"/>
    <p:sldId id="303" r:id="rId19"/>
    <p:sldId id="304" r:id="rId20"/>
    <p:sldId id="265" r:id="rId21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1" autoAdjust="0"/>
    <p:restoredTop sz="94660" autoAdjust="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0E6ADA-091F-4379-90B3-669F68B05999}" type="datetimeFigureOut">
              <a:rPr lang="pl-PL"/>
              <a:pPr>
                <a:defRPr/>
              </a:pPr>
              <a:t>2023-06-15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8"/>
            <a:ext cx="5438775" cy="4467225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6"/>
            <a:ext cx="2946400" cy="496887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6"/>
            <a:ext cx="2946400" cy="496887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7151AD-4317-4691-AC8F-5D52BB39B6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8968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32DC-79DD-4E22-B6D3-0A2DD06CEC30}" type="datetimeFigureOut">
              <a:rPr lang="pl-PL"/>
              <a:pPr>
                <a:defRPr/>
              </a:pPr>
              <a:t>2023-06-15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0C2C1-F963-4D5E-83BD-C62F8433CF5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09CC7-0FC3-41E2-A376-65307ED77BBD}" type="datetimeFigureOut">
              <a:rPr lang="pl-PL"/>
              <a:pPr>
                <a:defRPr/>
              </a:pPr>
              <a:t>2023-06-15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FB52C-1528-43B8-B62E-5ED6B1E8E1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F8A0-9FB3-4FA8-8CDB-80F821F66A56}" type="datetimeFigureOut">
              <a:rPr lang="pl-PL"/>
              <a:pPr>
                <a:defRPr/>
              </a:pPr>
              <a:t>2023-06-15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81853-6975-45E3-B3B9-CF524ECE1BA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A06C-4346-4E7D-84C6-B0F68421B668}" type="datetimeFigureOut">
              <a:rPr lang="pl-PL"/>
              <a:pPr>
                <a:defRPr/>
              </a:pPr>
              <a:t>2023-06-15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EF94-F995-4413-BEED-55389F84CB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E4766-59DE-4080-AE45-F9DBF20D5B06}" type="datetimeFigureOut">
              <a:rPr lang="pl-PL"/>
              <a:pPr>
                <a:defRPr/>
              </a:pPr>
              <a:t>2023-06-15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FFAB3-24C5-45D9-B4D9-A63791F7DB9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2746D-4872-4C63-A9A8-7C5E87189B1F}" type="datetimeFigureOut">
              <a:rPr lang="pl-PL"/>
              <a:pPr>
                <a:defRPr/>
              </a:pPr>
              <a:t>2023-06-15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F47CB-98EA-4CEC-9BBC-4B12DB52BA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02853-B239-4073-B3ED-B3736ACC50D9}" type="datetimeFigureOut">
              <a:rPr lang="pl-PL"/>
              <a:pPr>
                <a:defRPr/>
              </a:pPr>
              <a:t>2023-06-15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C90D-7DC7-424C-A5EC-50374B1588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F78F8-1AE8-4497-9510-76E4B613402F}" type="datetimeFigureOut">
              <a:rPr lang="pl-PL"/>
              <a:pPr>
                <a:defRPr/>
              </a:pPr>
              <a:t>2023-06-15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9705-0516-4CBE-AE1E-46455149FAA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58D7C-CA0C-447F-9C5E-6691E1F5D5CB}" type="datetimeFigureOut">
              <a:rPr lang="pl-PL"/>
              <a:pPr>
                <a:defRPr/>
              </a:pPr>
              <a:t>2023-06-15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9165-B15A-48AE-8A72-91133BCE36F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5D654-4FEE-490A-93D5-E7ACAF7CBC4D}" type="datetimeFigureOut">
              <a:rPr lang="pl-PL"/>
              <a:pPr>
                <a:defRPr/>
              </a:pPr>
              <a:t>2023-06-15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21CF3-8706-4288-AA3F-A536A5F295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0535B-8BBA-4358-AF62-9594AC210AF8}" type="datetimeFigureOut">
              <a:rPr lang="pl-PL"/>
              <a:pPr>
                <a:defRPr/>
              </a:pPr>
              <a:t>2023-06-15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FCEF9-C073-4757-A2D5-252C5DA67E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B9F546-4E19-4F32-9C64-5DB948F0B690}" type="datetimeFigureOut">
              <a:rPr lang="pl-PL"/>
              <a:pPr>
                <a:defRPr/>
              </a:pPr>
              <a:t>2023-06-15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B5FEC9-EBED-4FAF-8FA9-6F2E50806A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ytuł 1"/>
          <p:cNvSpPr>
            <a:spLocks noGrp="1"/>
          </p:cNvSpPr>
          <p:nvPr>
            <p:ph type="ctrTitle"/>
          </p:nvPr>
        </p:nvSpPr>
        <p:spPr>
          <a:xfrm>
            <a:off x="0" y="1547813"/>
            <a:ext cx="8953500" cy="2879725"/>
          </a:xfrm>
        </p:spPr>
        <p:txBody>
          <a:bodyPr/>
          <a:lstStyle/>
          <a:p>
            <a:pPr eaLnBrk="1" hangingPunct="1"/>
            <a:br>
              <a:rPr lang="pl-PL" sz="2800" b="1" dirty="0">
                <a:solidFill>
                  <a:srgbClr val="002060"/>
                </a:solidFill>
                <a:latin typeface="Arial" charset="0"/>
              </a:rPr>
            </a:br>
            <a:br>
              <a:rPr lang="pl-PL" sz="2800" b="1" dirty="0">
                <a:solidFill>
                  <a:srgbClr val="002060"/>
                </a:solidFill>
                <a:latin typeface="Arial" charset="0"/>
              </a:rPr>
            </a:br>
            <a:r>
              <a:rPr lang="pl-PL" sz="2800" b="1" dirty="0">
                <a:solidFill>
                  <a:srgbClr val="002060"/>
                </a:solidFill>
                <a:latin typeface="Arial" charset="0"/>
              </a:rPr>
              <a:t>Informacja o stanie rolnictwa </a:t>
            </a:r>
            <a:br>
              <a:rPr lang="pl-PL" sz="2800" b="1" dirty="0">
                <a:solidFill>
                  <a:srgbClr val="002060"/>
                </a:solidFill>
                <a:latin typeface="Arial" charset="0"/>
              </a:rPr>
            </a:br>
            <a:br>
              <a:rPr lang="pl-PL" sz="2800" b="1" dirty="0">
                <a:solidFill>
                  <a:srgbClr val="002060"/>
                </a:solidFill>
                <a:latin typeface="Arial" charset="0"/>
              </a:rPr>
            </a:br>
            <a:r>
              <a:rPr lang="pl-PL" sz="2800" b="1" dirty="0">
                <a:solidFill>
                  <a:srgbClr val="002060"/>
                </a:solidFill>
                <a:latin typeface="Arial" charset="0"/>
              </a:rPr>
              <a:t>w Gminie Sępólno Krajeńskie </a:t>
            </a:r>
            <a:br>
              <a:rPr lang="pl-PL" sz="2800" b="1" dirty="0">
                <a:solidFill>
                  <a:srgbClr val="002060"/>
                </a:solidFill>
                <a:latin typeface="Arial" charset="0"/>
              </a:rPr>
            </a:br>
            <a:br>
              <a:rPr lang="pl-PL" sz="2800" b="1" dirty="0">
                <a:solidFill>
                  <a:srgbClr val="002060"/>
                </a:solidFill>
                <a:latin typeface="Arial" charset="0"/>
              </a:rPr>
            </a:br>
            <a:r>
              <a:rPr lang="pl-PL" sz="2800" b="1" dirty="0">
                <a:solidFill>
                  <a:srgbClr val="002060"/>
                </a:solidFill>
                <a:latin typeface="Arial" charset="0"/>
              </a:rPr>
              <a:t>za 2022 rok</a:t>
            </a:r>
            <a:endParaRPr lang="pl-PL" sz="3200" dirty="0"/>
          </a:p>
        </p:txBody>
      </p:sp>
      <p:sp>
        <p:nvSpPr>
          <p:cNvPr id="14338" name="Podtytuł 2"/>
          <p:cNvSpPr>
            <a:spLocks noGrp="1"/>
          </p:cNvSpPr>
          <p:nvPr>
            <p:ph type="subTitle" idx="1"/>
          </p:nvPr>
        </p:nvSpPr>
        <p:spPr>
          <a:xfrm>
            <a:off x="107950" y="5157788"/>
            <a:ext cx="6767513" cy="1655762"/>
          </a:xfrm>
        </p:spPr>
        <p:txBody>
          <a:bodyPr/>
          <a:lstStyle/>
          <a:p>
            <a:pPr algn="l" eaLnBrk="1" hangingPunct="1"/>
            <a:endParaRPr lang="pl-PL" sz="2000" b="1" dirty="0">
              <a:solidFill>
                <a:srgbClr val="002060"/>
              </a:solidFill>
            </a:endParaRPr>
          </a:p>
          <a:p>
            <a:pPr algn="l" eaLnBrk="1" hangingPunct="1"/>
            <a:endParaRPr lang="pl-PL" sz="2000" b="1" dirty="0">
              <a:solidFill>
                <a:srgbClr val="002060"/>
              </a:solidFill>
            </a:endParaRPr>
          </a:p>
          <a:p>
            <a:pPr algn="l" eaLnBrk="1" hangingPunct="1"/>
            <a:endParaRPr lang="pl-PL" sz="2000" b="1" dirty="0">
              <a:solidFill>
                <a:srgbClr val="002060"/>
              </a:solidFill>
            </a:endParaRPr>
          </a:p>
          <a:p>
            <a:pPr algn="l" eaLnBrk="1" hangingPunct="1"/>
            <a:r>
              <a:rPr lang="pl-PL" sz="2000" b="1" dirty="0">
                <a:solidFill>
                  <a:srgbClr val="002060"/>
                </a:solidFill>
              </a:rPr>
              <a:t>Sępólno Krajeńskie 28 czerwca 2023 r.</a:t>
            </a:r>
          </a:p>
        </p:txBody>
      </p:sp>
      <p:sp>
        <p:nvSpPr>
          <p:cNvPr id="14339" name="Prostokąt 16"/>
          <p:cNvSpPr>
            <a:spLocks noChangeArrowheads="1"/>
          </p:cNvSpPr>
          <p:nvPr/>
        </p:nvSpPr>
        <p:spPr bwMode="auto">
          <a:xfrm>
            <a:off x="0" y="-26988"/>
            <a:ext cx="9109075" cy="219076"/>
          </a:xfrm>
          <a:prstGeom prst="rect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14340" name="Picture 10" descr="http://www.amw.gdynia.pl/library/File/WDiOM/Log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73638" y="37971413"/>
            <a:ext cx="2759075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Obraz 1"/>
          <p:cNvSpPr>
            <a:spLocks noChangeAspect="1" noChangeArrowheads="1"/>
          </p:cNvSpPr>
          <p:nvPr/>
        </p:nvSpPr>
        <p:spPr bwMode="auto">
          <a:xfrm>
            <a:off x="23593425" y="1250950"/>
            <a:ext cx="56007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21167725" y="38585775"/>
            <a:ext cx="56880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 altLang="pl-PL" sz="4000" b="1" i="1">
              <a:solidFill>
                <a:srgbClr val="222A35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pl-PL" altLang="pl-PL" sz="4000" b="1" i="1">
                <a:solidFill>
                  <a:srgbClr val="222A35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Wydział Dowodzenia </a:t>
            </a:r>
            <a:endParaRPr lang="pl-PL" altLang="pl-PL" sz="1200"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pl-PL" altLang="pl-PL" sz="4000" b="1" i="1">
                <a:solidFill>
                  <a:srgbClr val="222A35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i Operacji Morskich </a:t>
            </a:r>
            <a:endParaRPr lang="pl-PL" altLang="pl-PL">
              <a:ea typeface="Times New Roman" pitchFamily="18" charset="0"/>
              <a:cs typeface="Arial" charset="0"/>
            </a:endParaRPr>
          </a:p>
        </p:txBody>
      </p:sp>
      <p:sp>
        <p:nvSpPr>
          <p:cNvPr id="14343" name="Rectangle 12"/>
          <p:cNvSpPr>
            <a:spLocks noChangeArrowheads="1"/>
          </p:cNvSpPr>
          <p:nvPr/>
        </p:nvSpPr>
        <p:spPr bwMode="auto">
          <a:xfrm>
            <a:off x="107950" y="0"/>
            <a:ext cx="9036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44" name="Prostokąt 18"/>
          <p:cNvSpPr>
            <a:spLocks noChangeArrowheads="1"/>
          </p:cNvSpPr>
          <p:nvPr/>
        </p:nvSpPr>
        <p:spPr bwMode="auto">
          <a:xfrm>
            <a:off x="25400" y="1412875"/>
            <a:ext cx="9118600" cy="215900"/>
          </a:xfrm>
          <a:prstGeom prst="rect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45" name="Pole tekstowe 2"/>
          <p:cNvSpPr txBox="1">
            <a:spLocks noChangeArrowheads="1"/>
          </p:cNvSpPr>
          <p:nvPr/>
        </p:nvSpPr>
        <p:spPr bwMode="auto">
          <a:xfrm>
            <a:off x="2627313" y="333375"/>
            <a:ext cx="3509962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 altLang="pl-PL">
              <a:cs typeface="Arial" charset="0"/>
            </a:endParaRPr>
          </a:p>
        </p:txBody>
      </p:sp>
      <p:pic>
        <p:nvPicPr>
          <p:cNvPr id="14346" name="Obraz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950"/>
            <a:ext cx="8685213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ytuł 1"/>
          <p:cNvSpPr>
            <a:spLocks noGrp="1"/>
          </p:cNvSpPr>
          <p:nvPr>
            <p:ph type="title"/>
          </p:nvPr>
        </p:nvSpPr>
        <p:spPr>
          <a:xfrm>
            <a:off x="439738" y="161925"/>
            <a:ext cx="8229600" cy="873125"/>
          </a:xfrm>
        </p:spPr>
        <p:txBody>
          <a:bodyPr/>
          <a:lstStyle/>
          <a:p>
            <a:pPr eaLnBrk="1" hangingPunct="1"/>
            <a:r>
              <a:rPr lang="pl-PL" sz="2000" b="1" i="1" dirty="0">
                <a:solidFill>
                  <a:srgbClr val="17375E"/>
                </a:solidFill>
              </a:rPr>
              <a:t> </a:t>
            </a:r>
            <a:r>
              <a:rPr lang="pl-PL" sz="2000" b="1" dirty="0">
                <a:solidFill>
                  <a:srgbClr val="002060"/>
                </a:solidFill>
                <a:latin typeface="Arial" charset="0"/>
              </a:rPr>
              <a:t>Informacja o stanie </a:t>
            </a:r>
            <a:r>
              <a:rPr lang="pl-PL" sz="2200" b="1" dirty="0">
                <a:solidFill>
                  <a:srgbClr val="002060"/>
                </a:solidFill>
                <a:latin typeface="Arial" charset="0"/>
              </a:rPr>
              <a:t>rolnictwa</a:t>
            </a:r>
            <a:r>
              <a:rPr lang="pl-PL" sz="2000" b="1" dirty="0">
                <a:solidFill>
                  <a:srgbClr val="002060"/>
                </a:solidFill>
                <a:latin typeface="Arial" charset="0"/>
              </a:rPr>
              <a:t> w Gminie Sępólno Krajeńskie</a:t>
            </a:r>
          </a:p>
        </p:txBody>
      </p:sp>
      <p:sp>
        <p:nvSpPr>
          <p:cNvPr id="21506" name="Prostokąt 18"/>
          <p:cNvSpPr>
            <a:spLocks noChangeArrowheads="1"/>
          </p:cNvSpPr>
          <p:nvPr/>
        </p:nvSpPr>
        <p:spPr bwMode="auto">
          <a:xfrm>
            <a:off x="25400" y="44450"/>
            <a:ext cx="9118600" cy="288925"/>
          </a:xfrm>
          <a:prstGeom prst="rect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1507" name="Picture 6" descr="200px-POL_Sępólno_Krajeńskie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625" y="0"/>
            <a:ext cx="4794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klasy gleb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328738" y="1270000"/>
            <a:ext cx="6486525" cy="442277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Obraz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0628" y="3567966"/>
            <a:ext cx="3530935" cy="234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Tytuł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147050" cy="490537"/>
          </a:xfrm>
        </p:spPr>
        <p:txBody>
          <a:bodyPr/>
          <a:lstStyle/>
          <a:p>
            <a:pPr eaLnBrk="1" hangingPunct="1"/>
            <a:r>
              <a:rPr lang="pl-PL" sz="2000" b="1">
                <a:solidFill>
                  <a:srgbClr val="002060"/>
                </a:solidFill>
                <a:latin typeface="Arial" charset="0"/>
              </a:rPr>
              <a:t>Informacja o </a:t>
            </a:r>
            <a:r>
              <a:rPr lang="pl-PL" sz="2200" b="1">
                <a:solidFill>
                  <a:srgbClr val="002060"/>
                </a:solidFill>
                <a:latin typeface="Arial" charset="0"/>
              </a:rPr>
              <a:t>stanie</a:t>
            </a:r>
            <a:r>
              <a:rPr lang="pl-PL" sz="2000" b="1">
                <a:solidFill>
                  <a:srgbClr val="002060"/>
                </a:solidFill>
                <a:latin typeface="Arial" charset="0"/>
              </a:rPr>
              <a:t> rolnictwa w Gminie Sępólno Krajeńskie </a:t>
            </a:r>
            <a:endParaRPr lang="pl-PL" sz="2400" b="1" i="1">
              <a:solidFill>
                <a:srgbClr val="17375E"/>
              </a:solidFill>
            </a:endParaRPr>
          </a:p>
        </p:txBody>
      </p:sp>
      <p:sp>
        <p:nvSpPr>
          <p:cNvPr id="23554" name="Symbol zastępczy zawartości 2"/>
          <p:cNvSpPr>
            <a:spLocks noGrp="1"/>
          </p:cNvSpPr>
          <p:nvPr>
            <p:ph idx="1"/>
          </p:nvPr>
        </p:nvSpPr>
        <p:spPr>
          <a:xfrm>
            <a:off x="539750" y="908050"/>
            <a:ext cx="8147050" cy="52181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pl-PL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endParaRPr lang="pl-PL" sz="2400" dirty="0">
              <a:latin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pl-PL" sz="2400" dirty="0">
                <a:latin typeface="Arial" charset="0"/>
              </a:rPr>
              <a:t>Produkcja zwierzęca odbywająca się na terenie naszej Gminy to m.in. chów trzody chlewnej, bydła mięsnego oraz hodowla bydła mlecznego. Ogólny stan pogłowia zwierząt w Gminie na podstawie wyników Powszechnego Spisu Rolnego szacowany jest na poziomie </a:t>
            </a:r>
          </a:p>
          <a:p>
            <a:pPr eaLnBrk="1" hangingPunct="1">
              <a:buFontTx/>
              <a:buChar char="-"/>
            </a:pPr>
            <a:r>
              <a:rPr lang="pl-PL" sz="2400" dirty="0">
                <a:latin typeface="Arial" charset="0"/>
              </a:rPr>
              <a:t>Bydło: 40 – 50 szt. na 100 ha użytków rolnych (tj. ok. 5.350 – 6. 700 szt.)</a:t>
            </a:r>
          </a:p>
          <a:p>
            <a:pPr eaLnBrk="1" hangingPunct="1">
              <a:buFontTx/>
              <a:buChar char="-"/>
            </a:pPr>
            <a:r>
              <a:rPr lang="pl-PL" sz="2400" dirty="0">
                <a:latin typeface="Arial" charset="0"/>
              </a:rPr>
              <a:t>Trzody chlewna: 101 – 150 szt. na 100 ha użytków rolnych ( tj. 13.505 – 20.060 szt.)</a:t>
            </a:r>
          </a:p>
        </p:txBody>
      </p:sp>
      <p:sp>
        <p:nvSpPr>
          <p:cNvPr id="23555" name="Prostokąt 18"/>
          <p:cNvSpPr>
            <a:spLocks noChangeArrowheads="1"/>
          </p:cNvSpPr>
          <p:nvPr/>
        </p:nvSpPr>
        <p:spPr bwMode="auto">
          <a:xfrm>
            <a:off x="25400" y="44450"/>
            <a:ext cx="9118600" cy="288925"/>
          </a:xfrm>
          <a:prstGeom prst="rect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3556" name="Picture 6" descr="200px-POL_Sępólno_Krajeńskie_C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6625" y="0"/>
            <a:ext cx="4794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B51DBF-98D3-9628-E975-D2A91D629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Gospodarstwa rolne w latach 2010 – 2020 przechodziły również okres gruntownej mechanizacji. W chwili obecnej na 1 ciągnik o różnej mocy przypada obszar 13 – 16 ha.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blisko 70% gospodarstw rolnych województwa Kujawsko – Pomorskiego powierzchnia użytków rolnych przypadająca na 1 ciągnik była większa niż w kraju. </a:t>
            </a:r>
          </a:p>
          <a:p>
            <a:pPr algn="just"/>
            <a:r>
              <a:rPr lang="pl-PL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2020 roku w Gminie Sępólno Krajeńskie mieściło się w przedziale 150 – 180 kg/ha użytków rolnych w dobrej kulturze.</a:t>
            </a:r>
          </a:p>
          <a:p>
            <a:pPr algn="just"/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18">
            <a:extLst>
              <a:ext uri="{FF2B5EF4-FFF2-40B4-BE49-F238E27FC236}">
                <a16:creationId xmlns:a16="http://schemas.microsoft.com/office/drawing/2014/main" id="{B7FD63B1-7A30-0628-6A59-CBB0D9FE8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44450"/>
            <a:ext cx="9118600" cy="288925"/>
          </a:xfrm>
          <a:prstGeom prst="rect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5" name="Picture 6" descr="200px-POL_Sępólno_Krajeńskie_COA">
            <a:extLst>
              <a:ext uri="{FF2B5EF4-FFF2-40B4-BE49-F238E27FC236}">
                <a16:creationId xmlns:a16="http://schemas.microsoft.com/office/drawing/2014/main" id="{D82CFF7F-F5A4-74E8-C402-9C29655E2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625" y="0"/>
            <a:ext cx="4794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E20F732-E242-2C21-30CD-9DCC8A6238C3}"/>
              </a:ext>
            </a:extLst>
          </p:cNvPr>
          <p:cNvSpPr txBox="1"/>
          <p:nvPr/>
        </p:nvSpPr>
        <p:spPr>
          <a:xfrm>
            <a:off x="553673" y="536896"/>
            <a:ext cx="8002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solidFill>
                  <a:srgbClr val="002060"/>
                </a:solidFill>
                <a:latin typeface="Arial" charset="0"/>
              </a:rPr>
              <a:t>Informacja o stanie rolnictwa w Gminie Sępólno Krajeńskie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6321216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484188" y="517526"/>
            <a:ext cx="8229600" cy="536918"/>
          </a:xfrm>
        </p:spPr>
        <p:txBody>
          <a:bodyPr/>
          <a:lstStyle/>
          <a:p>
            <a:r>
              <a:rPr lang="pl-PL" sz="2200" b="1" dirty="0">
                <a:solidFill>
                  <a:srgbClr val="002060"/>
                </a:solidFill>
                <a:latin typeface="Arial" charset="0"/>
              </a:rPr>
              <a:t>Informacja o stanie rolnictwa w Gminie Sępólno Krajeńskie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148282" y="1054444"/>
            <a:ext cx="8806248" cy="5392652"/>
          </a:xfrm>
        </p:spPr>
        <p:txBody>
          <a:bodyPr/>
          <a:lstStyle/>
          <a:p>
            <a:pPr indent="0">
              <a:buFont typeface="Arial" charset="0"/>
              <a:buNone/>
            </a:pPr>
            <a:r>
              <a:rPr lang="pl-PL" sz="2400" dirty="0">
                <a:latin typeface="Arial" charset="0"/>
              </a:rPr>
              <a:t>Na terenie gminy podatkiem rolnym objętych jest </a:t>
            </a:r>
            <a:r>
              <a:rPr lang="pl-PL" sz="2400" b="1" dirty="0">
                <a:solidFill>
                  <a:srgbClr val="FF0000"/>
                </a:solidFill>
                <a:latin typeface="Arial" charset="0"/>
              </a:rPr>
              <a:t>527</a:t>
            </a:r>
            <a:r>
              <a:rPr lang="pl-PL" sz="2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podatników. Natomiast liczba podatników płacących podatek w formie łącznego zobowiązania pieniężnego to </a:t>
            </a:r>
            <a:r>
              <a:rPr lang="pl-PL" sz="2400" b="1" dirty="0">
                <a:solidFill>
                  <a:srgbClr val="FF0000"/>
                </a:solidFill>
                <a:latin typeface="Arial" charset="0"/>
              </a:rPr>
              <a:t>3 049</a:t>
            </a:r>
            <a:r>
              <a:rPr lang="pl-PL" sz="2400" dirty="0">
                <a:latin typeface="Arial" charset="0"/>
              </a:rPr>
              <a:t>. W budżecie na 2022 rok z tego tytułu zaplanowane były dochody w wysokości </a:t>
            </a:r>
            <a:r>
              <a:rPr lang="pl-PL" sz="2400" b="1" dirty="0">
                <a:solidFill>
                  <a:srgbClr val="FF0000"/>
                </a:solidFill>
                <a:latin typeface="Arial" charset="0"/>
              </a:rPr>
              <a:t>1 230 000,00 zł</a:t>
            </a:r>
            <a:r>
              <a:rPr lang="pl-PL" sz="2400" b="1" dirty="0">
                <a:latin typeface="Arial" charset="0"/>
              </a:rPr>
              <a:t>.</a:t>
            </a:r>
            <a:r>
              <a:rPr lang="pl-PL" sz="2400" b="1" dirty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pl-PL" sz="2400" b="1" dirty="0">
                <a:latin typeface="Arial" charset="0"/>
              </a:rPr>
              <a:t>	</a:t>
            </a:r>
            <a:endParaRPr lang="pl-PL" sz="2400" dirty="0">
              <a:latin typeface="Arial" charset="0"/>
            </a:endParaRPr>
          </a:p>
          <a:p>
            <a:pPr indent="0">
              <a:buFont typeface="Arial" charset="0"/>
              <a:buNone/>
            </a:pPr>
            <a:r>
              <a:rPr lang="pl-PL" sz="2400" dirty="0">
                <a:latin typeface="Arial" charset="0"/>
              </a:rPr>
              <a:t>- Wpływy podatku rolnego od osób fizycznych do dnia 31 grudnia 2022 r. wyniosły </a:t>
            </a:r>
            <a:r>
              <a:rPr lang="pl-PL" sz="2400" b="1" dirty="0">
                <a:solidFill>
                  <a:srgbClr val="FF0000"/>
                </a:solidFill>
                <a:latin typeface="Arial" charset="0"/>
              </a:rPr>
              <a:t>1 219 287,18 zł</a:t>
            </a:r>
            <a:r>
              <a:rPr lang="pl-PL" sz="2400" b="1" dirty="0">
                <a:latin typeface="Arial" charset="0"/>
              </a:rPr>
              <a:t>,</a:t>
            </a:r>
            <a:r>
              <a:rPr lang="pl-PL" sz="24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co stanowi </a:t>
            </a:r>
            <a:r>
              <a:rPr lang="pl-PL" sz="2400" b="1" dirty="0">
                <a:solidFill>
                  <a:srgbClr val="FF0000"/>
                </a:solidFill>
                <a:latin typeface="Arial" charset="0"/>
              </a:rPr>
              <a:t>99,13%</a:t>
            </a:r>
            <a:r>
              <a:rPr lang="pl-PL" sz="2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naliczonych i przewidywanych dochodów rocznych.</a:t>
            </a:r>
          </a:p>
          <a:p>
            <a:pPr indent="0">
              <a:buFont typeface="Arial" charset="0"/>
              <a:buNone/>
            </a:pPr>
            <a:r>
              <a:rPr lang="pl-PL" sz="2400" dirty="0">
                <a:latin typeface="Arial" charset="0"/>
              </a:rPr>
              <a:t>Na dzień 31 grudnia 2022 roku z ulgi inwestycyjnej skorzystało:</a:t>
            </a:r>
          </a:p>
          <a:p>
            <a:pPr indent="0">
              <a:buFontTx/>
              <a:buChar char="-"/>
            </a:pPr>
            <a:r>
              <a:rPr lang="pl-PL" sz="2400" b="1" dirty="0">
                <a:solidFill>
                  <a:srgbClr val="FF0000"/>
                </a:solidFill>
                <a:latin typeface="Arial" charset="0"/>
              </a:rPr>
              <a:t> 29</a:t>
            </a:r>
            <a:r>
              <a:rPr lang="pl-PL" sz="24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podatników na łączną kwotę </a:t>
            </a:r>
            <a:r>
              <a:rPr lang="pl-PL" sz="2400" b="1" dirty="0">
                <a:solidFill>
                  <a:srgbClr val="FF0000"/>
                </a:solidFill>
                <a:latin typeface="Arial" charset="0"/>
              </a:rPr>
              <a:t>105 131,42 zł</a:t>
            </a:r>
            <a:r>
              <a:rPr lang="pl-PL" sz="2400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indent="0">
              <a:buFontTx/>
              <a:buChar char="-"/>
            </a:pPr>
            <a:r>
              <a:rPr lang="pl-PL" sz="2400" b="1" dirty="0">
                <a:solidFill>
                  <a:srgbClr val="FF0000"/>
                </a:solidFill>
                <a:latin typeface="Arial" charset="0"/>
              </a:rPr>
              <a:t> 53</a:t>
            </a:r>
            <a:r>
              <a:rPr lang="pl-PL" sz="2400" dirty="0">
                <a:latin typeface="Arial" charset="0"/>
              </a:rPr>
              <a:t> podatników ze zwolnienia i ulgi z tytułu kupna gruntów na utworzenie lub poszerzenie gospodarstwa rolnego do 100 ha na łączną kwotę </a:t>
            </a:r>
            <a:r>
              <a:rPr lang="pl-PL" sz="2400" b="1" dirty="0">
                <a:solidFill>
                  <a:srgbClr val="FF0000"/>
                </a:solidFill>
                <a:latin typeface="Arial" charset="0"/>
              </a:rPr>
              <a:t>37 772,14 zł</a:t>
            </a:r>
            <a:r>
              <a:rPr lang="pl-PL" sz="2400" dirty="0">
                <a:latin typeface="Arial" charset="0"/>
              </a:rPr>
              <a:t>.</a:t>
            </a:r>
            <a:r>
              <a:rPr lang="pl-PL" sz="2400" dirty="0"/>
              <a:t> </a:t>
            </a:r>
          </a:p>
        </p:txBody>
      </p:sp>
      <p:sp>
        <p:nvSpPr>
          <p:cNvPr id="27651" name="Prostokąt 18"/>
          <p:cNvSpPr>
            <a:spLocks noChangeArrowheads="1"/>
          </p:cNvSpPr>
          <p:nvPr/>
        </p:nvSpPr>
        <p:spPr bwMode="auto">
          <a:xfrm>
            <a:off x="25400" y="44450"/>
            <a:ext cx="9118600" cy="288925"/>
          </a:xfrm>
          <a:prstGeom prst="rect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7652" name="Picture 6" descr="200px-POL_Sępólno_Krajeńskie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625" y="0"/>
            <a:ext cx="4794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57200" y="544513"/>
            <a:ext cx="8229600" cy="639762"/>
          </a:xfrm>
        </p:spPr>
        <p:txBody>
          <a:bodyPr/>
          <a:lstStyle/>
          <a:p>
            <a:r>
              <a:rPr lang="pl-PL" sz="2200" b="1">
                <a:solidFill>
                  <a:srgbClr val="002060"/>
                </a:solidFill>
                <a:latin typeface="Arial" charset="0"/>
              </a:rPr>
              <a:t>Informacja o stanie rolnictwa w Gminie Sępólno Krajeńskie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pl-PL" sz="2400" dirty="0">
              <a:latin typeface="Arial" charset="0"/>
            </a:endParaRPr>
          </a:p>
          <a:p>
            <a:pPr indent="0">
              <a:buFont typeface="Arial" charset="0"/>
              <a:buNone/>
            </a:pPr>
            <a:r>
              <a:rPr lang="pl-PL" sz="2400" dirty="0">
                <a:latin typeface="Arial" charset="0"/>
              </a:rPr>
              <a:t>Zaległości w podatku rolnym osób fizycznych na dzień 31 grudnia 2022 roku wyniosły łącznie </a:t>
            </a:r>
            <a:r>
              <a:rPr lang="pl-PL" sz="2400" b="1" dirty="0">
                <a:solidFill>
                  <a:srgbClr val="FF0000"/>
                </a:solidFill>
                <a:latin typeface="Arial" charset="0"/>
              </a:rPr>
              <a:t>147 311,93 zł</a:t>
            </a:r>
            <a:r>
              <a:rPr lang="pl-PL" sz="2400" dirty="0">
                <a:latin typeface="Arial" charset="0"/>
              </a:rPr>
              <a:t>.    w tym kwota </a:t>
            </a:r>
            <a:r>
              <a:rPr lang="pl-PL" sz="2400" b="1" dirty="0">
                <a:solidFill>
                  <a:srgbClr val="FF0000"/>
                </a:solidFill>
                <a:latin typeface="Arial" charset="0"/>
              </a:rPr>
              <a:t>92 039,03 zł.</a:t>
            </a:r>
            <a:r>
              <a:rPr lang="pl-PL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dotyczy zaległości z lat ubiegłych, a kwota </a:t>
            </a:r>
            <a:r>
              <a:rPr lang="pl-PL" sz="2400" b="1" dirty="0">
                <a:solidFill>
                  <a:srgbClr val="FF0000"/>
                </a:solidFill>
                <a:latin typeface="Arial" charset="0"/>
              </a:rPr>
              <a:t>55 272,90 zł </a:t>
            </a:r>
            <a:r>
              <a:rPr lang="pl-PL" sz="2400" dirty="0">
                <a:latin typeface="Arial" charset="0"/>
              </a:rPr>
              <a:t>to zaległości bieżące. </a:t>
            </a:r>
          </a:p>
          <a:p>
            <a:pPr indent="0">
              <a:buFont typeface="Arial" charset="0"/>
              <a:buNone/>
            </a:pPr>
            <a:endParaRPr lang="pl-PL" sz="2400" dirty="0">
              <a:latin typeface="Arial" charset="0"/>
            </a:endParaRPr>
          </a:p>
          <a:p>
            <a:pPr indent="0">
              <a:buFont typeface="Arial" charset="0"/>
              <a:buNone/>
            </a:pPr>
            <a:r>
              <a:rPr lang="pl-PL" sz="2400" dirty="0">
                <a:latin typeface="Arial" charset="0"/>
              </a:rPr>
              <a:t>Burmistrz Sępólna Krajeńskiego na podstawie ustawy „Ordynacja podatkowa” w 2022 r. umorzył na wnioski podatników  zaległości w podatku rolnym na kwotę  </a:t>
            </a:r>
            <a:r>
              <a:rPr lang="pl-PL" sz="2400" b="1" dirty="0">
                <a:solidFill>
                  <a:srgbClr val="FF0000"/>
                </a:solidFill>
                <a:latin typeface="Arial" charset="0"/>
              </a:rPr>
              <a:t>1 546,00 zł</a:t>
            </a:r>
            <a:r>
              <a:rPr lang="pl-PL" sz="2400" b="1" dirty="0">
                <a:latin typeface="Arial" charset="0"/>
              </a:rPr>
              <a:t>.</a:t>
            </a:r>
            <a:r>
              <a:rPr lang="pl-PL" sz="2400" dirty="0">
                <a:solidFill>
                  <a:srgbClr val="002060"/>
                </a:solidFill>
                <a:latin typeface="Arial" charset="0"/>
              </a:rPr>
              <a:t> </a:t>
            </a:r>
          </a:p>
        </p:txBody>
      </p:sp>
      <p:sp>
        <p:nvSpPr>
          <p:cNvPr id="28675" name="Prostokąt 18"/>
          <p:cNvSpPr>
            <a:spLocks noChangeArrowheads="1"/>
          </p:cNvSpPr>
          <p:nvPr/>
        </p:nvSpPr>
        <p:spPr bwMode="auto">
          <a:xfrm>
            <a:off x="25400" y="44450"/>
            <a:ext cx="9118600" cy="288925"/>
          </a:xfrm>
          <a:prstGeom prst="rect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8676" name="Picture 6" descr="200px-POL_Sępólno_Krajeńskie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625" y="0"/>
            <a:ext cx="4794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57200" y="515938"/>
            <a:ext cx="8229600" cy="901700"/>
          </a:xfrm>
        </p:spPr>
        <p:txBody>
          <a:bodyPr/>
          <a:lstStyle/>
          <a:p>
            <a:r>
              <a:rPr lang="pl-PL" sz="2200" b="1">
                <a:solidFill>
                  <a:srgbClr val="002060"/>
                </a:solidFill>
                <a:latin typeface="Arial" charset="0"/>
              </a:rPr>
              <a:t>Informacja o stanie rolnictwa w Gminie Sępólno Krajeńskie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457200" y="1382713"/>
            <a:ext cx="8229600" cy="47434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pl-PL" sz="2400" b="1" dirty="0">
                <a:latin typeface="Arial" charset="0"/>
              </a:rPr>
              <a:t>Podatek rolny i leśny od osób prawnych: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pl-PL" sz="2400" b="1" dirty="0">
              <a:latin typeface="Arial" charset="0"/>
            </a:endParaRPr>
          </a:p>
          <a:p>
            <a:pPr>
              <a:buFontTx/>
              <a:buChar char="-"/>
            </a:pPr>
            <a:r>
              <a:rPr lang="pl-PL" sz="2400" b="1" dirty="0">
                <a:solidFill>
                  <a:srgbClr val="FF0000"/>
                </a:solidFill>
                <a:latin typeface="Arial" charset="0"/>
              </a:rPr>
              <a:t>130 000,00 zł</a:t>
            </a:r>
            <a:r>
              <a:rPr lang="pl-PL" sz="24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l-PL" sz="2400" dirty="0">
                <a:latin typeface="Arial" charset="0"/>
              </a:rPr>
              <a:t>– planowane dochody podatku rolnego od osób prawnych zostały ustalone według złożonych deklaracji w ilości </a:t>
            </a:r>
            <a:r>
              <a:rPr lang="pl-PL" sz="2400" b="1" dirty="0">
                <a:solidFill>
                  <a:srgbClr val="FF0000"/>
                </a:solidFill>
                <a:latin typeface="Arial" charset="0"/>
              </a:rPr>
              <a:t>36</a:t>
            </a:r>
            <a:r>
              <a:rPr lang="pl-PL" sz="2400" dirty="0">
                <a:latin typeface="Arial" charset="0"/>
              </a:rPr>
              <a:t> podatników.</a:t>
            </a:r>
          </a:p>
          <a:p>
            <a:pPr>
              <a:buFontTx/>
              <a:buChar char="-"/>
            </a:pPr>
            <a:endParaRPr lang="pl-PL" sz="2400" dirty="0">
              <a:latin typeface="Arial" charset="0"/>
            </a:endParaRPr>
          </a:p>
          <a:p>
            <a:pPr>
              <a:buFontTx/>
              <a:buChar char="-"/>
            </a:pPr>
            <a:r>
              <a:rPr lang="pl-PL" sz="2400" b="1" dirty="0">
                <a:solidFill>
                  <a:srgbClr val="FF0000"/>
                </a:solidFill>
                <a:latin typeface="Arial" charset="0"/>
              </a:rPr>
              <a:t>139 316,00 zł </a:t>
            </a:r>
            <a:r>
              <a:rPr lang="pl-PL" sz="2400" dirty="0">
                <a:latin typeface="Arial" charset="0"/>
              </a:rPr>
              <a:t>- dochody z podatku rolnego, co stanowiło </a:t>
            </a:r>
            <a:r>
              <a:rPr lang="pl-PL" sz="2400" b="1" dirty="0">
                <a:solidFill>
                  <a:srgbClr val="FF0000"/>
                </a:solidFill>
                <a:latin typeface="Arial" charset="0"/>
              </a:rPr>
              <a:t>107,17 % </a:t>
            </a:r>
            <a:r>
              <a:rPr lang="pl-PL" sz="2400" dirty="0">
                <a:latin typeface="Arial" charset="0"/>
              </a:rPr>
              <a:t>zaplanowanych dochodów w tym paragrafie.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pl-PL" sz="2000" dirty="0"/>
              <a:t>	</a:t>
            </a:r>
          </a:p>
        </p:txBody>
      </p:sp>
      <p:sp>
        <p:nvSpPr>
          <p:cNvPr id="30723" name="Prostokąt 18"/>
          <p:cNvSpPr>
            <a:spLocks noChangeArrowheads="1"/>
          </p:cNvSpPr>
          <p:nvPr/>
        </p:nvSpPr>
        <p:spPr bwMode="auto">
          <a:xfrm>
            <a:off x="25400" y="44450"/>
            <a:ext cx="9118600" cy="288925"/>
          </a:xfrm>
          <a:prstGeom prst="rect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30724" name="Picture 6" descr="200px-POL_Sępólno_Krajeńskie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625" y="0"/>
            <a:ext cx="4794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xfrm>
            <a:off x="457200" y="863600"/>
            <a:ext cx="8229600" cy="498475"/>
          </a:xfrm>
        </p:spPr>
        <p:txBody>
          <a:bodyPr/>
          <a:lstStyle/>
          <a:p>
            <a:r>
              <a:rPr lang="pl-PL" sz="2200" b="1" dirty="0">
                <a:solidFill>
                  <a:srgbClr val="002060"/>
                </a:solidFill>
                <a:latin typeface="Arial" charset="0"/>
              </a:rPr>
              <a:t>Informacja o stanie rolnictwa w Gminie Sępólno Krajeńskie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Akcyza za paliwo w 2022 roku.</a:t>
            </a:r>
          </a:p>
          <a:p>
            <a:pPr marL="0" indent="0"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1,20 zł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– kwota dopłaty do 1 litra oleju napędowego;</a:t>
            </a:r>
          </a:p>
          <a:p>
            <a:pPr>
              <a:buFontTx/>
              <a:buChar char="-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110 l/ha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użytków rolnych – limit zwrotu;</a:t>
            </a:r>
          </a:p>
          <a:p>
            <a:pPr>
              <a:buFontTx/>
              <a:buChar char="-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40 l/szt.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DJP </a:t>
            </a:r>
          </a:p>
          <a:p>
            <a:pPr>
              <a:buFontTx/>
              <a:buChar char="-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132 zł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– kwota dopłaty do 1 ha użytków rolnych;</a:t>
            </a:r>
          </a:p>
          <a:p>
            <a:pPr>
              <a:buFontTx/>
              <a:buChar char="-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48 zł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– do 1 szt. DJP (bydło)</a:t>
            </a:r>
          </a:p>
          <a:p>
            <a:pPr>
              <a:buFontTx/>
              <a:buChar char="-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633 szt.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– ilość wydanych decyzji;</a:t>
            </a:r>
          </a:p>
          <a:p>
            <a:pPr>
              <a:buFontTx/>
              <a:buChar char="-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1 283 605,67 zł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– kwota wypłat.</a:t>
            </a:r>
          </a:p>
          <a:p>
            <a:pPr>
              <a:buFontTx/>
              <a:buChar char="-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Prostokąt 18"/>
          <p:cNvSpPr>
            <a:spLocks noChangeArrowheads="1"/>
          </p:cNvSpPr>
          <p:nvPr/>
        </p:nvSpPr>
        <p:spPr bwMode="auto">
          <a:xfrm>
            <a:off x="25400" y="44450"/>
            <a:ext cx="9118600" cy="288925"/>
          </a:xfrm>
          <a:prstGeom prst="rect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32772" name="Picture 6" descr="200px-POL_Sępólno_Krajeńskie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625" y="0"/>
            <a:ext cx="4794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8697A3-C4AA-AD1B-875C-169D2D87F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0510"/>
            <a:ext cx="8229600" cy="5295653"/>
          </a:xfrm>
        </p:spPr>
        <p:txBody>
          <a:bodyPr/>
          <a:lstStyle/>
          <a:p>
            <a:r>
              <a:rPr lang="pl-PL" sz="2400" dirty="0">
                <a:latin typeface="Arial" charset="0"/>
              </a:rPr>
              <a:t>Efektywna gospodarka rolna, to również sieć instytucjonalnego wspomagania rolnictwa, do którego zalicza się: instytucje finansowe działające na rzecz rolnictwa, szeroko rozumiane doradztwo rolnicze,  edukację młodzieży i dorosłych w kierunkach rolniczych; pośrednio także podmioty gospodarcze zajmujące się zaopatrzeniem rolnictwa (zwłaszcza w maszyny, pasze, nawozy, materiał siewny), skup i przetwórstwo płodów rolnych oraz świadczenie usług na rzecz gospodarstw. </a:t>
            </a:r>
          </a:p>
          <a:p>
            <a:endParaRPr lang="pl-PL" dirty="0"/>
          </a:p>
        </p:txBody>
      </p:sp>
      <p:sp>
        <p:nvSpPr>
          <p:cNvPr id="4" name="Prostokąt 18">
            <a:extLst>
              <a:ext uri="{FF2B5EF4-FFF2-40B4-BE49-F238E27FC236}">
                <a16:creationId xmlns:a16="http://schemas.microsoft.com/office/drawing/2014/main" id="{67BE8820-AE08-83D0-E776-47E0F15F2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44450"/>
            <a:ext cx="9118600" cy="288925"/>
          </a:xfrm>
          <a:prstGeom prst="rect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5" name="Picture 6" descr="200px-POL_Sępólno_Krajeńskie_COA">
            <a:extLst>
              <a:ext uri="{FF2B5EF4-FFF2-40B4-BE49-F238E27FC236}">
                <a16:creationId xmlns:a16="http://schemas.microsoft.com/office/drawing/2014/main" id="{9DAD2D0E-0EBB-8057-F830-17B41B345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625" y="0"/>
            <a:ext cx="4794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8075931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1562D5-D69F-17CD-EB7F-6D9955E6B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5402"/>
            <a:ext cx="8229600" cy="4890781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Na rzecz rolnictwa pracują także takie instytucje i inspekcje jak:</a:t>
            </a:r>
          </a:p>
          <a:p>
            <a:pPr marL="0" indent="0">
              <a:buFont typeface="Arial" charset="0"/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Krajowy Ośrodek Wsparcia Rolnictwa (KOWR) 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Char char="-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Agencja Restrukturyzacji i Modernizacji Rolnictwa (AR i MR)</a:t>
            </a:r>
          </a:p>
          <a:p>
            <a:pPr marL="0" indent="0">
              <a:buFont typeface="Arial" charset="0"/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Kasa Rolniczego Ubezpieczenia Społecznego (KRUS)</a:t>
            </a:r>
          </a:p>
          <a:p>
            <a:pPr marL="0" indent="0">
              <a:buFont typeface="Arial" charset="0"/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Kujawsko – Pomorski Ośrodek Doradztwa Rolniczego w </a:t>
            </a:r>
          </a:p>
          <a:p>
            <a:pPr marL="0" indent="0">
              <a:buFont typeface="Arial" charset="0"/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 Minikowie, </a:t>
            </a:r>
          </a:p>
          <a:p>
            <a:pPr marL="0" indent="0">
              <a:buFont typeface="Arial" charset="0"/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Inspekcja weterynaryjna</a:t>
            </a:r>
          </a:p>
          <a:p>
            <a:pPr marL="0" indent="0">
              <a:buFont typeface="Arial" charset="0"/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Inspekcja ochrony roślin</a:t>
            </a:r>
          </a:p>
          <a:p>
            <a:pPr marL="0" indent="0">
              <a:buFont typeface="Arial" charset="0"/>
              <a:buNone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- Stacja </a:t>
            </a:r>
            <a:r>
              <a:rPr lang="pl-PL" sz="2400" dirty="0" err="1">
                <a:latin typeface="Arial" panose="020B0604020202020204" pitchFamily="34" charset="0"/>
                <a:cs typeface="Arial" panose="020B0604020202020204" pitchFamily="34" charset="0"/>
              </a:rPr>
              <a:t>Chemiczno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– Rolnicza</a:t>
            </a:r>
          </a:p>
          <a:p>
            <a:endParaRPr lang="pl-PL" dirty="0"/>
          </a:p>
        </p:txBody>
      </p:sp>
      <p:sp>
        <p:nvSpPr>
          <p:cNvPr id="4" name="Prostokąt 18">
            <a:extLst>
              <a:ext uri="{FF2B5EF4-FFF2-40B4-BE49-F238E27FC236}">
                <a16:creationId xmlns:a16="http://schemas.microsoft.com/office/drawing/2014/main" id="{8AC2DDFB-0A3C-401B-5DC6-192367A25D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44450"/>
            <a:ext cx="9118600" cy="288925"/>
          </a:xfrm>
          <a:prstGeom prst="rect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5" name="Picture 6" descr="200px-POL_Sępólno_Krajeńskie_COA">
            <a:extLst>
              <a:ext uri="{FF2B5EF4-FFF2-40B4-BE49-F238E27FC236}">
                <a16:creationId xmlns:a16="http://schemas.microsoft.com/office/drawing/2014/main" id="{11AEA1F1-8334-3B5D-1D2D-46142BA1F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625" y="0"/>
            <a:ext cx="4794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796319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393FA9-5A15-1C1C-EEC6-F1678173D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55008"/>
            <a:ext cx="8229600" cy="551156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2400" dirty="0">
                <a:latin typeface="Arial" charset="0"/>
              </a:rPr>
              <a:t>Gmina w sprawach dotyczących rolnictwa współpracuje także z organizacjami rolniczymi:</a:t>
            </a:r>
          </a:p>
          <a:p>
            <a:pPr marL="0" indent="0">
              <a:buFont typeface="Arial" charset="0"/>
              <a:buNone/>
            </a:pPr>
            <a:endParaRPr lang="pl-PL" sz="2400" dirty="0">
              <a:latin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pl-PL" sz="2400" dirty="0">
                <a:latin typeface="Arial" charset="0"/>
              </a:rPr>
              <a:t>- Kujawsko – Pomorską Izbą Rolniczą,</a:t>
            </a:r>
          </a:p>
          <a:p>
            <a:pPr marL="0" indent="0">
              <a:buNone/>
            </a:pPr>
            <a:r>
              <a:rPr lang="pl-PL" sz="2400" dirty="0">
                <a:latin typeface="Arial" charset="0"/>
              </a:rPr>
              <a:t>- Gminnym Związkiem Rolników, Kółek i Organizacji  </a:t>
            </a:r>
          </a:p>
          <a:p>
            <a:pPr marL="0" indent="0">
              <a:buNone/>
            </a:pPr>
            <a:r>
              <a:rPr lang="pl-PL" sz="2400" dirty="0">
                <a:latin typeface="Arial" charset="0"/>
              </a:rPr>
              <a:t>  Rolniczych,</a:t>
            </a:r>
          </a:p>
          <a:p>
            <a:pPr>
              <a:buFontTx/>
              <a:buChar char="-"/>
            </a:pPr>
            <a:r>
              <a:rPr lang="pl-PL" sz="2400" dirty="0">
                <a:latin typeface="Arial" charset="0"/>
              </a:rPr>
              <a:t>Kołami Gospodyń Wiejskich,</a:t>
            </a:r>
          </a:p>
          <a:p>
            <a:pPr>
              <a:buFontTx/>
              <a:buChar char="-"/>
            </a:pPr>
            <a:r>
              <a:rPr lang="pl-PL" sz="2400" dirty="0">
                <a:latin typeface="Arial" charset="0"/>
              </a:rPr>
              <a:t>Stowarzyszeniem Rozwoju Wsi KGW i KR Gminy Sępólno Krajeńskie,</a:t>
            </a:r>
          </a:p>
          <a:p>
            <a:pPr marL="0" indent="0">
              <a:buFont typeface="Arial" charset="0"/>
              <a:buNone/>
            </a:pPr>
            <a:r>
              <a:rPr lang="pl-PL" sz="2400" dirty="0">
                <a:latin typeface="Arial" charset="0"/>
              </a:rPr>
              <a:t>- Gminną Spółką Wodną w Sępólnie.</a:t>
            </a:r>
          </a:p>
          <a:p>
            <a:pPr marL="0" indent="0">
              <a:buFont typeface="Arial" charset="0"/>
              <a:buNone/>
            </a:pPr>
            <a:r>
              <a:rPr lang="pl-PL" sz="2400" dirty="0">
                <a:latin typeface="Arial" charset="0"/>
              </a:rPr>
              <a:t> Przedstawiciele tych organizacji biorą regularnie udział w posiedzeniach Komisji Rolnictwa, Leśnictwa i Ochrony Środowiska Rady Miejskiej w Sępólnie Kraj. </a:t>
            </a:r>
          </a:p>
          <a:p>
            <a:endParaRPr lang="pl-PL" dirty="0"/>
          </a:p>
        </p:txBody>
      </p:sp>
      <p:sp>
        <p:nvSpPr>
          <p:cNvPr id="4" name="Prostokąt 18">
            <a:extLst>
              <a:ext uri="{FF2B5EF4-FFF2-40B4-BE49-F238E27FC236}">
                <a16:creationId xmlns:a16="http://schemas.microsoft.com/office/drawing/2014/main" id="{8AD8C83C-57F4-9258-4973-3A195FE43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44450"/>
            <a:ext cx="9118600" cy="288925"/>
          </a:xfrm>
          <a:prstGeom prst="rect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5" name="Picture 6" descr="200px-POL_Sępólno_Krajeńskie_COA">
            <a:extLst>
              <a:ext uri="{FF2B5EF4-FFF2-40B4-BE49-F238E27FC236}">
                <a16:creationId xmlns:a16="http://schemas.microsoft.com/office/drawing/2014/main" id="{DD321B36-284B-289E-7AA7-BEA5DB907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625" y="0"/>
            <a:ext cx="4794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958007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4225"/>
          </a:xfrm>
        </p:spPr>
        <p:txBody>
          <a:bodyPr/>
          <a:lstStyle/>
          <a:p>
            <a:r>
              <a:rPr lang="pl-PL" sz="2200" b="1" dirty="0">
                <a:solidFill>
                  <a:srgbClr val="002060"/>
                </a:solidFill>
                <a:latin typeface="Arial" charset="0"/>
              </a:rPr>
              <a:t>Informacja o stanie rolnictwa w Gminie Sępólno Krajeńskie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pl-PL" sz="2000" dirty="0">
                <a:latin typeface="Arial" charset="0"/>
              </a:rPr>
              <a:t>	</a:t>
            </a:r>
          </a:p>
          <a:p>
            <a:pPr>
              <a:buFont typeface="Arial" charset="0"/>
              <a:buNone/>
            </a:pPr>
            <a:endParaRPr lang="pl-PL" sz="2000" dirty="0">
              <a:latin typeface="Arial" charset="0"/>
            </a:endParaRPr>
          </a:p>
          <a:p>
            <a:pPr>
              <a:buFont typeface="Arial" charset="0"/>
              <a:buNone/>
            </a:pPr>
            <a:endParaRPr lang="pl-PL" sz="2000" dirty="0">
              <a:latin typeface="Arial" charset="0"/>
            </a:endParaRPr>
          </a:p>
          <a:p>
            <a:pPr algn="just">
              <a:buFont typeface="Arial" charset="0"/>
              <a:buNone/>
            </a:pPr>
            <a:r>
              <a:rPr lang="pl-PL" sz="2400" dirty="0">
                <a:latin typeface="Arial" charset="0"/>
              </a:rPr>
              <a:t>		Wg danych ewidencji gruntów i budynków prowadzonej przez Starostę Sępoleńskiego na dzień </a:t>
            </a:r>
          </a:p>
          <a:p>
            <a:pPr algn="just">
              <a:buFont typeface="Arial" charset="0"/>
              <a:buNone/>
            </a:pPr>
            <a:r>
              <a:rPr lang="pl-PL" sz="2400" dirty="0">
                <a:latin typeface="Arial" charset="0"/>
              </a:rPr>
              <a:t>   31 grudnia 2022 r. powierzchnia Gminy Sępólno Kraj. wynosiła </a:t>
            </a:r>
            <a:r>
              <a:rPr lang="pl-PL" sz="2400" b="1" dirty="0">
                <a:solidFill>
                  <a:srgbClr val="002060"/>
                </a:solidFill>
                <a:latin typeface="Arial" charset="0"/>
              </a:rPr>
              <a:t>22.912 ha (229 km</a:t>
            </a:r>
            <a:r>
              <a:rPr lang="pl-PL" sz="2400" b="1" baseline="30000" dirty="0">
                <a:solidFill>
                  <a:srgbClr val="002060"/>
                </a:solidFill>
                <a:latin typeface="Arial" charset="0"/>
              </a:rPr>
              <a:t>2</a:t>
            </a:r>
            <a:r>
              <a:rPr lang="pl-PL" sz="2400" b="1" dirty="0">
                <a:solidFill>
                  <a:srgbClr val="002060"/>
                </a:solidFill>
                <a:latin typeface="Arial" charset="0"/>
              </a:rPr>
              <a:t>)</a:t>
            </a:r>
            <a:r>
              <a:rPr lang="pl-PL" sz="2400" dirty="0">
                <a:latin typeface="Arial" charset="0"/>
              </a:rPr>
              <a:t>, z tego użytki rolne </a:t>
            </a:r>
            <a:r>
              <a:rPr lang="pl-PL" sz="2400" b="1" dirty="0">
                <a:solidFill>
                  <a:srgbClr val="FF0000"/>
                </a:solidFill>
                <a:latin typeface="Arial" charset="0"/>
              </a:rPr>
              <a:t>11.490 ha (114 km</a:t>
            </a:r>
            <a:r>
              <a:rPr lang="pl-PL" sz="2400" b="1" baseline="30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pl-PL" sz="2400" b="1" dirty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pl-PL" sz="2400" dirty="0">
                <a:solidFill>
                  <a:srgbClr val="FF0000"/>
                </a:solidFill>
                <a:latin typeface="Arial" charset="0"/>
              </a:rPr>
              <a:t>, </a:t>
            </a:r>
            <a:r>
              <a:rPr lang="pl-PL" sz="2400" dirty="0">
                <a:latin typeface="Arial" charset="0"/>
              </a:rPr>
              <a:t>a lesistość została określona na poziomie </a:t>
            </a:r>
            <a:r>
              <a:rPr lang="pl-PL" sz="2400" b="1" dirty="0">
                <a:solidFill>
                  <a:srgbClr val="FF0000"/>
                </a:solidFill>
                <a:latin typeface="Arial" charset="0"/>
              </a:rPr>
              <a:t>29.2 %</a:t>
            </a:r>
            <a:r>
              <a:rPr lang="pl-PL" sz="2400" dirty="0">
                <a:latin typeface="Arial" charset="0"/>
              </a:rPr>
              <a:t> powierzchni Gminy.</a:t>
            </a:r>
          </a:p>
        </p:txBody>
      </p:sp>
      <p:sp>
        <p:nvSpPr>
          <p:cNvPr id="15363" name="Prostokąt 18"/>
          <p:cNvSpPr>
            <a:spLocks noChangeArrowheads="1"/>
          </p:cNvSpPr>
          <p:nvPr/>
        </p:nvSpPr>
        <p:spPr bwMode="auto">
          <a:xfrm>
            <a:off x="25400" y="44450"/>
            <a:ext cx="9118600" cy="288925"/>
          </a:xfrm>
          <a:prstGeom prst="rect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15364" name="Picture 7" descr="200px-POL_Sępólno_Krajeńskie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625" y="0"/>
            <a:ext cx="4794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ytuł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633412"/>
          </a:xfrm>
        </p:spPr>
        <p:txBody>
          <a:bodyPr/>
          <a:lstStyle/>
          <a:p>
            <a:pPr eaLnBrk="1" hangingPunct="1"/>
            <a:r>
              <a:rPr lang="pl-PL" sz="2000" b="1">
                <a:solidFill>
                  <a:srgbClr val="002060"/>
                </a:solidFill>
                <a:latin typeface="Arial" charset="0"/>
              </a:rPr>
              <a:t>Informacja o stanie rolnictwa w Gminie Sępólno Krajeńskie</a:t>
            </a:r>
          </a:p>
        </p:txBody>
      </p:sp>
      <p:sp>
        <p:nvSpPr>
          <p:cNvPr id="33794" name="Symbol zastępczy zawartości 2"/>
          <p:cNvSpPr>
            <a:spLocks noGrp="1"/>
          </p:cNvSpPr>
          <p:nvPr>
            <p:ph idx="1"/>
          </p:nvPr>
        </p:nvSpPr>
        <p:spPr>
          <a:xfrm>
            <a:off x="179388" y="1600200"/>
            <a:ext cx="8507412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pl-PL" sz="2800" dirty="0"/>
          </a:p>
          <a:p>
            <a:pPr eaLnBrk="1" hangingPunct="1">
              <a:buFont typeface="Arial" charset="0"/>
              <a:buNone/>
            </a:pPr>
            <a:endParaRPr lang="pl-PL" sz="2800" dirty="0"/>
          </a:p>
          <a:p>
            <a:pPr algn="ctr" eaLnBrk="1" hangingPunct="1"/>
            <a:r>
              <a:rPr lang="pl-PL" sz="2800" b="1" dirty="0"/>
              <a:t>Dziękuję za uwagę </a:t>
            </a:r>
          </a:p>
          <a:p>
            <a:pPr marL="0" indent="0" algn="ctr" eaLnBrk="1" hangingPunct="1">
              <a:buNone/>
            </a:pPr>
            <a:endParaRPr lang="pl-PL" sz="2800" dirty="0"/>
          </a:p>
          <a:p>
            <a:pPr algn="ctr" eaLnBrk="1" hangingPunct="1"/>
            <a:endParaRPr lang="pl-PL" sz="2800" dirty="0"/>
          </a:p>
          <a:p>
            <a:pPr marL="0" indent="0" algn="ctr" eaLnBrk="1" hangingPunct="1">
              <a:buNone/>
            </a:pPr>
            <a:endParaRPr lang="pl-PL" sz="2800" dirty="0"/>
          </a:p>
          <a:p>
            <a:pPr eaLnBrk="1" hangingPunct="1">
              <a:buFont typeface="Arial" charset="0"/>
              <a:buNone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Przy sporządzaniu niniejszej informacji korzystano z następujących źródeł:</a:t>
            </a:r>
          </a:p>
          <a:p>
            <a:pPr eaLnBrk="1" hangingPunct="1">
              <a:buFont typeface="Arial" charset="0"/>
              <a:buNone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- GUS,</a:t>
            </a:r>
          </a:p>
          <a:p>
            <a:pPr marL="0" indent="0" eaLnBrk="1" hangingPunct="1">
              <a:buNone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- IUNG w Puławach,</a:t>
            </a:r>
          </a:p>
          <a:p>
            <a:pPr marL="0" indent="0" eaLnBrk="1" hangingPunct="1">
              <a:buNone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- Starostwo Powiatowe w Sępólnie Krajeńskim,</a:t>
            </a:r>
          </a:p>
          <a:p>
            <a:pPr eaLnBrk="1" hangingPunct="1">
              <a:buFont typeface="Arial" charset="0"/>
              <a:buNone/>
            </a:pPr>
            <a:r>
              <a:rPr lang="pl-PL" sz="1200" dirty="0">
                <a:latin typeface="Arial" panose="020B0604020202020204" pitchFamily="34" charset="0"/>
                <a:cs typeface="Arial" panose="020B0604020202020204" pitchFamily="34" charset="0"/>
              </a:rPr>
              <a:t>- Zasoby własne Urzędu Miejskiego w Sępólnie Kraj. </a:t>
            </a:r>
          </a:p>
        </p:txBody>
      </p:sp>
      <p:sp>
        <p:nvSpPr>
          <p:cNvPr id="33795" name="Prostokąt 18"/>
          <p:cNvSpPr>
            <a:spLocks noChangeArrowheads="1"/>
          </p:cNvSpPr>
          <p:nvPr/>
        </p:nvSpPr>
        <p:spPr bwMode="auto">
          <a:xfrm>
            <a:off x="25400" y="44450"/>
            <a:ext cx="9118600" cy="288925"/>
          </a:xfrm>
          <a:prstGeom prst="rect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33796" name="Prostokąt 18"/>
          <p:cNvSpPr>
            <a:spLocks noChangeArrowheads="1"/>
          </p:cNvSpPr>
          <p:nvPr/>
        </p:nvSpPr>
        <p:spPr bwMode="auto">
          <a:xfrm>
            <a:off x="25400" y="44450"/>
            <a:ext cx="9118600" cy="288925"/>
          </a:xfrm>
          <a:prstGeom prst="rect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33797" name="Picture 7" descr="200px-POL_Sępólno_Krajeńskie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625" y="0"/>
            <a:ext cx="4794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ytuł 1"/>
          <p:cNvSpPr>
            <a:spLocks noGrp="1"/>
          </p:cNvSpPr>
          <p:nvPr>
            <p:ph type="title"/>
          </p:nvPr>
        </p:nvSpPr>
        <p:spPr>
          <a:xfrm>
            <a:off x="0" y="681038"/>
            <a:ext cx="9144000" cy="536575"/>
          </a:xfrm>
        </p:spPr>
        <p:txBody>
          <a:bodyPr/>
          <a:lstStyle/>
          <a:p>
            <a:pPr eaLnBrk="1" hangingPunct="1"/>
            <a:r>
              <a:rPr lang="pl-PL" sz="2200" b="1">
                <a:solidFill>
                  <a:srgbClr val="002060"/>
                </a:solidFill>
                <a:latin typeface="Arial" charset="0"/>
              </a:rPr>
              <a:t>Informacja o stanie rolnictwa w Gminie Sępólno Krajeńskie</a:t>
            </a:r>
          </a:p>
        </p:txBody>
      </p:sp>
      <p:sp>
        <p:nvSpPr>
          <p:cNvPr id="16386" name="Symbol zastępczy zawartości 2"/>
          <p:cNvSpPr>
            <a:spLocks noGrp="1"/>
          </p:cNvSpPr>
          <p:nvPr>
            <p:ph idx="1"/>
          </p:nvPr>
        </p:nvSpPr>
        <p:spPr>
          <a:xfrm>
            <a:off x="107950" y="1220788"/>
            <a:ext cx="9036050" cy="55213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endParaRPr lang="pl-PL" sz="1800" dirty="0">
              <a:solidFill>
                <a:srgbClr val="10253F"/>
              </a:solidFill>
              <a:latin typeface="Arial" charset="0"/>
            </a:endParaRPr>
          </a:p>
        </p:txBody>
      </p:sp>
      <p:sp>
        <p:nvSpPr>
          <p:cNvPr id="16387" name="Prostokąt 18"/>
          <p:cNvSpPr>
            <a:spLocks noChangeArrowheads="1"/>
          </p:cNvSpPr>
          <p:nvPr/>
        </p:nvSpPr>
        <p:spPr bwMode="auto">
          <a:xfrm>
            <a:off x="25400" y="44450"/>
            <a:ext cx="9118600" cy="288925"/>
          </a:xfrm>
          <a:prstGeom prst="rect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36513" y="5876925"/>
            <a:ext cx="9144000" cy="635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l-PL" sz="2000" b="1" i="1" dirty="0">
                <a:solidFill>
                  <a:schemeClr val="tx2">
                    <a:lumMod val="75000"/>
                  </a:schemeClr>
                </a:solidFill>
              </a:rPr>
              <a:t>  </a:t>
            </a:r>
            <a:endParaRPr lang="pl-PL" sz="2000" dirty="0"/>
          </a:p>
        </p:txBody>
      </p:sp>
      <p:pic>
        <p:nvPicPr>
          <p:cNvPr id="16389" name="Picture 7" descr="200px-POL_Sępólno_Krajeńskie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31458" y="-47625"/>
            <a:ext cx="4794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440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144706"/>
              </p:ext>
            </p:extLst>
          </p:nvPr>
        </p:nvGraphicFramePr>
        <p:xfrm>
          <a:off x="123825" y="1397000"/>
          <a:ext cx="8815388" cy="4153599"/>
        </p:xfrm>
        <a:graphic>
          <a:graphicData uri="http://schemas.openxmlformats.org/drawingml/2006/table">
            <a:tbl>
              <a:tblPr/>
              <a:tblGrid>
                <a:gridCol w="1031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2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1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287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85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31838"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Powierzchnia gruntów w Gminie Sępólno Krajeńskie wg stanu na dzień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 grudnia 2023 roku</a:t>
                      </a: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(w ha)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Razem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Grunty orne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Łąki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Pastwiska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Lasy i grunty zadrzewione i zakrzewione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pozostałe grunty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Miasto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Obszary wiejskie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22.256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11.295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1.196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6.609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Razem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22.912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11.489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1.204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6.681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2.859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31583"/>
            <a:ext cx="8229600" cy="783324"/>
          </a:xfrm>
        </p:spPr>
        <p:txBody>
          <a:bodyPr/>
          <a:lstStyle/>
          <a:p>
            <a:r>
              <a:rPr lang="pl-PL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Informacja o stanie rolnictwa w Gminie Sępólno Krajeńskie</a:t>
            </a:r>
            <a:endParaRPr lang="pl-P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5895" y="1300294"/>
            <a:ext cx="8380600" cy="4826123"/>
          </a:xfrm>
        </p:spPr>
        <p:txBody>
          <a:bodyPr/>
          <a:lstStyle/>
          <a:p>
            <a:r>
              <a:rPr lang="pl-P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Województwo Kujawsko – Pomorskie jest podzielone na 19 powiatów w tym 4 miejskie na Bydgoszcz, Grudziądz, Toruń, Włocławek.</a:t>
            </a:r>
          </a:p>
          <a:p>
            <a:r>
              <a:rPr lang="pl-PL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 gminy</a:t>
            </a:r>
          </a:p>
          <a:p>
            <a:pPr lvl="1"/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 gminy wiejskie,</a:t>
            </a:r>
          </a:p>
          <a:p>
            <a:pPr lvl="1"/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gmin miejsko – wiejskich ( w tym Sępólno Krajeńskie),</a:t>
            </a:r>
          </a:p>
          <a:p>
            <a:pPr lvl="1"/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gmin miejskich</a:t>
            </a:r>
          </a:p>
          <a:p>
            <a:pPr marL="457200" lvl="1" indent="0">
              <a:buNone/>
            </a:pP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Przekłada się to na 52 miast i 3528 wsi</a:t>
            </a:r>
          </a:p>
          <a:p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Gminie Sępólno Krajeńskie istnieje </a:t>
            </a: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843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(+ 14) 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gospodarstw rolnych, których właścicielami są osoby fizyczne i </a:t>
            </a: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(+ 2)</a:t>
            </a:r>
            <a:r>
              <a:rPr lang="pl-P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gospodarstw rolnych osób prawnych. Ponadto na terenie gminy działa bardzo wiele podmiotów  posiadających mniej niż hektar przeliczeniowy </a:t>
            </a:r>
            <a:r>
              <a:rPr lang="pl-PL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(ok. 1.500), </a:t>
            </a:r>
            <a:r>
              <a:rPr lang="pl-PL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jednak wg definicji nie są one traktowane jako gospodarstwo rolne.</a:t>
            </a:r>
          </a:p>
          <a:p>
            <a:pPr>
              <a:spcBef>
                <a:spcPts val="75"/>
              </a:spcBef>
            </a:pPr>
            <a:endParaRPr lang="pl-PL" sz="2400" dirty="0">
              <a:latin typeface="Arial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0" y="0"/>
            <a:ext cx="9132600" cy="30482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483" y="0"/>
            <a:ext cx="475529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5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5292E46-56EA-78FA-397D-042A60734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86187"/>
            <a:ext cx="8229600" cy="4439976"/>
          </a:xfrm>
        </p:spPr>
        <p:txBody>
          <a:bodyPr/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Przeciętna wielkość gospodarstwa w województwie Kujawsko – Pomorskim wynosi ok. 17,71 ha i jest większa w porównaniu do roku 2010 o 6,36 ha. 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Gminie Sępólno przeciętna wielkość gospodarstwa rolnego mieści się w przedziale </a:t>
            </a:r>
            <a:r>
              <a:rPr lang="pl-PL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25,01 hektara i więcej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l-PL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67,1 – 70,0 %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wszystkich gospodarstw naszej Gminy prowadzi produkcję roślinną.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Pomimo spadku areału produkcji ziemniaka w kraju aż o 39,7 % w Gminie Sępólno Krajeńskie produkcja ta wzrosła o 3,1 % co znalazło odzwierciedlenie w wynikach Powszechnego Spisu Rolnego 2020. Co 4 gospodarstwo rolne wykazało uprawę ziemniaków.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40,1 – 50 % gospodarstw w Gminie Sępólno Krajeńskie wskazało, że główny dochód uzyskiwany jest z działalności rolniczej.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417BA7A-16BC-0E61-2AE2-20D6BBC25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0" y="0"/>
            <a:ext cx="9132600" cy="30482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35BA56F-C4A0-E51F-3DB0-E6101AFD2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8483" y="0"/>
            <a:ext cx="475529" cy="73158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480A8142-E2EA-D9DB-52B4-37BB2BB85782}"/>
              </a:ext>
            </a:extLst>
          </p:cNvPr>
          <p:cNvSpPr txBox="1"/>
          <p:nvPr/>
        </p:nvSpPr>
        <p:spPr>
          <a:xfrm>
            <a:off x="536895" y="304826"/>
            <a:ext cx="80315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solidFill>
                  <a:srgbClr val="002060"/>
                </a:solidFill>
                <a:latin typeface="Arial" charset="0"/>
              </a:rPr>
              <a:t>Informacja o stanie </a:t>
            </a:r>
            <a:r>
              <a:rPr lang="pl-PL" sz="2000" b="1" dirty="0">
                <a:solidFill>
                  <a:srgbClr val="002060"/>
                </a:solidFill>
                <a:latin typeface="Arial" charset="0"/>
              </a:rPr>
              <a:t>rolnictwa</a:t>
            </a:r>
            <a:r>
              <a:rPr lang="pl-PL" sz="1800" b="1" dirty="0">
                <a:solidFill>
                  <a:srgbClr val="002060"/>
                </a:solidFill>
                <a:latin typeface="Arial" charset="0"/>
              </a:rPr>
              <a:t> w Gminie Sępólno Krajeńskie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635064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0" y="396875"/>
            <a:ext cx="8855075" cy="792163"/>
          </a:xfrm>
        </p:spPr>
        <p:txBody>
          <a:bodyPr/>
          <a:lstStyle/>
          <a:p>
            <a:r>
              <a:rPr lang="pl-PL" sz="2200" b="1">
                <a:solidFill>
                  <a:srgbClr val="002060"/>
                </a:solidFill>
                <a:latin typeface="Arial" charset="0"/>
              </a:rPr>
              <a:t>Informacja o stanie rolnictwa w Gminie Sępólno Krajeńskie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341313" y="1600200"/>
            <a:ext cx="8532812" cy="4525963"/>
          </a:xfrm>
        </p:spPr>
        <p:txBody>
          <a:bodyPr anchor="b"/>
          <a:lstStyle/>
          <a:p>
            <a:endParaRPr lang="pl-PL" sz="2400">
              <a:latin typeface="Arial" charset="0"/>
            </a:endParaRPr>
          </a:p>
          <a:p>
            <a:endParaRPr lang="pl-PL" sz="2400">
              <a:latin typeface="Arial" charset="0"/>
            </a:endParaRPr>
          </a:p>
        </p:txBody>
      </p:sp>
      <p:graphicFrame>
        <p:nvGraphicFramePr>
          <p:cNvPr id="16534" name="Group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469954"/>
              </p:ext>
            </p:extLst>
          </p:nvPr>
        </p:nvGraphicFramePr>
        <p:xfrm>
          <a:off x="438150" y="1492250"/>
          <a:ext cx="8324850" cy="1573214"/>
        </p:xfrm>
        <a:graphic>
          <a:graphicData uri="http://schemas.openxmlformats.org/drawingml/2006/table">
            <a:tbl>
              <a:tblPr/>
              <a:tblGrid>
                <a:gridCol w="1105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7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7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0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01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9413"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Struktura gospodarstw należących do osób fizycznych</a:t>
                      </a:r>
                      <a:endParaRPr kumimoji="0" 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Obszar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– 5 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– 15 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– 30 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– 50 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– 100 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pow. 100 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7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Osoby fizyczne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342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221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155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52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44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</a:rPr>
                        <a:t>15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463" name="Prostokąt 18"/>
          <p:cNvSpPr>
            <a:spLocks noChangeArrowheads="1"/>
          </p:cNvSpPr>
          <p:nvPr/>
        </p:nvSpPr>
        <p:spPr bwMode="auto">
          <a:xfrm>
            <a:off x="25400" y="44450"/>
            <a:ext cx="9118600" cy="288925"/>
          </a:xfrm>
          <a:prstGeom prst="rect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18464" name="Picture 7" descr="200px-POL_Sępólno_Krajeńskie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625" y="0"/>
            <a:ext cx="4794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47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79803"/>
              </p:ext>
            </p:extLst>
          </p:nvPr>
        </p:nvGraphicFramePr>
        <p:xfrm>
          <a:off x="407988" y="3862388"/>
          <a:ext cx="8323262" cy="1578293"/>
        </p:xfrm>
        <a:graphic>
          <a:graphicData uri="http://schemas.openxmlformats.org/drawingml/2006/table">
            <a:tbl>
              <a:tblPr/>
              <a:tblGrid>
                <a:gridCol w="119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06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7988"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Struktura gospodarstw należących do osób prawnych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Obszar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– 5 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– 15 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 – 30 ha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 – 50 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 – 100 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pow. 100 ha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Osoby prawne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ytuł 1"/>
          <p:cNvSpPr>
            <a:spLocks noGrp="1"/>
          </p:cNvSpPr>
          <p:nvPr>
            <p:ph type="title"/>
          </p:nvPr>
        </p:nvSpPr>
        <p:spPr>
          <a:xfrm>
            <a:off x="441325" y="285750"/>
            <a:ext cx="8147050" cy="633413"/>
          </a:xfrm>
        </p:spPr>
        <p:txBody>
          <a:bodyPr/>
          <a:lstStyle/>
          <a:p>
            <a:pPr eaLnBrk="1" hangingPunct="1"/>
            <a:r>
              <a:rPr lang="pl-PL" sz="2000" b="1" dirty="0">
                <a:solidFill>
                  <a:srgbClr val="002060"/>
                </a:solidFill>
                <a:latin typeface="Arial" charset="0"/>
              </a:rPr>
              <a:t>Informacja o </a:t>
            </a:r>
            <a:r>
              <a:rPr lang="pl-PL" sz="2200" b="1" dirty="0">
                <a:solidFill>
                  <a:srgbClr val="002060"/>
                </a:solidFill>
                <a:latin typeface="Arial" charset="0"/>
              </a:rPr>
              <a:t>stanie</a:t>
            </a:r>
            <a:r>
              <a:rPr lang="pl-PL" sz="2000" b="1" dirty="0">
                <a:solidFill>
                  <a:srgbClr val="002060"/>
                </a:solidFill>
                <a:latin typeface="Arial" charset="0"/>
              </a:rPr>
              <a:t> rolnictwa w Gminie Sępólno Krajeńskie</a:t>
            </a:r>
          </a:p>
        </p:txBody>
      </p:sp>
      <p:sp>
        <p:nvSpPr>
          <p:cNvPr id="1945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60464"/>
            <a:ext cx="8229600" cy="4965700"/>
          </a:xfrm>
        </p:spPr>
        <p:txBody>
          <a:bodyPr/>
          <a:lstStyle/>
          <a:p>
            <a:pPr indent="0" algn="just" eaLnBrk="1" hangingPunct="1">
              <a:buFont typeface="Arial" charset="0"/>
              <a:buNone/>
            </a:pPr>
            <a:r>
              <a:rPr lang="pl-PL" sz="2200" dirty="0">
                <a:latin typeface="Arial" charset="0"/>
              </a:rPr>
              <a:t>Nasza Gmina charakteryzuje się niezbyt sprzyjającymi warunkami do prowadzenia działalności rolniczej i jej rozwoju. Praktycznie co roku mamy do czynienia ze zjawiskami przyrodniczymi, które negatywnie wpływają  na rolnictwo:</a:t>
            </a:r>
          </a:p>
          <a:p>
            <a:pPr indent="0" algn="just" eaLnBrk="1" hangingPunct="1">
              <a:buFontTx/>
              <a:buChar char="-"/>
            </a:pPr>
            <a:r>
              <a:rPr lang="pl-PL" sz="2200" dirty="0">
                <a:latin typeface="Arial" charset="0"/>
              </a:rPr>
              <a:t> wiosenne przymrozki, grad, susza, ujemne skutki       </a:t>
            </a:r>
          </a:p>
          <a:p>
            <a:pPr indent="0" algn="just" eaLnBrk="1" hangingPunct="1">
              <a:buNone/>
            </a:pPr>
            <a:r>
              <a:rPr lang="pl-PL" sz="2200" dirty="0">
                <a:latin typeface="Arial" charset="0"/>
              </a:rPr>
              <a:t>  przezimowania;</a:t>
            </a:r>
          </a:p>
          <a:p>
            <a:pPr indent="0" algn="just" eaLnBrk="1" hangingPunct="1">
              <a:buNone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	Od 2020 roku zjawisko suszy jest oceniane za pomocą </a:t>
            </a:r>
            <a:r>
              <a:rPr lang="pl-PL" sz="22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Systemu, który ma za zadanie wskazać obszary, na których wystąpiły straty spowodowane suszą w uprawach uwzględnionych w "Ustawie o dopłatach do ubezpieczeń upraw rolnych i zwierząt gospodarskich w Polsce„. Straty suszowe rolnicy zgłaszają elektronicznie za pomocą „aplikacji publicznej” oraz profilu zaufanego do AR i MR.</a:t>
            </a:r>
            <a:endParaRPr lang="pl-PL" sz="22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eaLnBrk="1" hangingPunct="1">
              <a:buNone/>
            </a:pPr>
            <a:endParaRPr lang="pl-PL" sz="2400" dirty="0">
              <a:latin typeface="Arial" charset="0"/>
            </a:endParaRPr>
          </a:p>
        </p:txBody>
      </p:sp>
      <p:sp>
        <p:nvSpPr>
          <p:cNvPr id="19459" name="Prostokąt 18"/>
          <p:cNvSpPr>
            <a:spLocks noChangeArrowheads="1"/>
          </p:cNvSpPr>
          <p:nvPr/>
        </p:nvSpPr>
        <p:spPr bwMode="auto">
          <a:xfrm>
            <a:off x="25400" y="44450"/>
            <a:ext cx="9118600" cy="288925"/>
          </a:xfrm>
          <a:prstGeom prst="rect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19460" name="Picture 6" descr="200px-POL_Sępólno_Krajeńskie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625" y="0"/>
            <a:ext cx="4794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ytuł 1"/>
          <p:cNvSpPr>
            <a:spLocks noGrp="1"/>
          </p:cNvSpPr>
          <p:nvPr>
            <p:ph type="title"/>
          </p:nvPr>
        </p:nvSpPr>
        <p:spPr>
          <a:xfrm>
            <a:off x="457200" y="393700"/>
            <a:ext cx="8229600" cy="544513"/>
          </a:xfrm>
        </p:spPr>
        <p:txBody>
          <a:bodyPr anchor="b"/>
          <a:lstStyle/>
          <a:p>
            <a:pPr eaLnBrk="1" hangingPunct="1"/>
            <a:r>
              <a:rPr lang="pl-PL" sz="2000" b="1" dirty="0">
                <a:solidFill>
                  <a:srgbClr val="002060"/>
                </a:solidFill>
                <a:latin typeface="Arial" charset="0"/>
              </a:rPr>
              <a:t>Informacja o stanie </a:t>
            </a:r>
            <a:r>
              <a:rPr lang="pl-PL" sz="2200" b="1" dirty="0">
                <a:solidFill>
                  <a:srgbClr val="002060"/>
                </a:solidFill>
                <a:latin typeface="Arial" charset="0"/>
              </a:rPr>
              <a:t>rolnictwa</a:t>
            </a:r>
            <a:r>
              <a:rPr lang="pl-PL" sz="2000" b="1" dirty="0">
                <a:solidFill>
                  <a:srgbClr val="002060"/>
                </a:solidFill>
                <a:latin typeface="Arial" charset="0"/>
              </a:rPr>
              <a:t> w Gminie Sępólno Krajeńskie </a:t>
            </a:r>
          </a:p>
        </p:txBody>
      </p:sp>
      <p:sp>
        <p:nvSpPr>
          <p:cNvPr id="20482" name="Symbol zastępczy zawartości 2"/>
          <p:cNvSpPr>
            <a:spLocks noGrp="1"/>
          </p:cNvSpPr>
          <p:nvPr>
            <p:ph idx="1"/>
          </p:nvPr>
        </p:nvSpPr>
        <p:spPr>
          <a:xfrm>
            <a:off x="428625" y="1031875"/>
            <a:ext cx="8229600" cy="5451475"/>
          </a:xfrm>
        </p:spPr>
        <p:txBody>
          <a:bodyPr anchor="ctr"/>
          <a:lstStyle/>
          <a:p>
            <a:pPr marL="0" indent="0" eaLnBrk="1" hangingPunct="1">
              <a:buFontTx/>
              <a:buNone/>
            </a:pPr>
            <a:endParaRPr lang="pl-PL" sz="1200" dirty="0"/>
          </a:p>
          <a:p>
            <a:pPr marL="0" indent="0" eaLnBrk="1" hangingPunct="1">
              <a:buFontTx/>
              <a:buNone/>
            </a:pPr>
            <a:endParaRPr lang="pl-PL" sz="1200" dirty="0"/>
          </a:p>
          <a:p>
            <a:pPr marL="0" indent="0" eaLnBrk="1" hangingPunct="1">
              <a:buFontTx/>
              <a:buNone/>
            </a:pPr>
            <a:endParaRPr lang="pl-PL" sz="1200" dirty="0"/>
          </a:p>
          <a:p>
            <a:pPr marL="0" indent="0" eaLnBrk="1" hangingPunct="1">
              <a:buFontTx/>
              <a:buNone/>
            </a:pPr>
            <a:endParaRPr lang="pl-PL" sz="1200" dirty="0"/>
          </a:p>
          <a:p>
            <a:pPr marL="0" indent="0" eaLnBrk="1" hangingPunct="1">
              <a:buFontTx/>
              <a:buNone/>
            </a:pPr>
            <a:endParaRPr lang="pl-PL" sz="1200" dirty="0"/>
          </a:p>
          <a:p>
            <a:pPr marL="0" indent="0" eaLnBrk="1" hangingPunct="1">
              <a:buFontTx/>
              <a:buNone/>
            </a:pPr>
            <a:endParaRPr lang="pl-PL" sz="1200" dirty="0"/>
          </a:p>
          <a:p>
            <a:pPr marL="0" indent="0" eaLnBrk="1" hangingPunct="1">
              <a:buFontTx/>
              <a:buNone/>
            </a:pPr>
            <a:endParaRPr lang="pl-PL" sz="1200" dirty="0"/>
          </a:p>
          <a:p>
            <a:pPr marL="0" indent="0" eaLnBrk="1" hangingPunct="1">
              <a:buFontTx/>
              <a:buNone/>
            </a:pPr>
            <a:endParaRPr lang="pl-PL" sz="1200" dirty="0"/>
          </a:p>
          <a:p>
            <a:pPr marL="0" indent="0" eaLnBrk="1" hangingPunct="1">
              <a:buFontTx/>
              <a:buNone/>
            </a:pPr>
            <a:endParaRPr lang="pl-PL" sz="1200" dirty="0"/>
          </a:p>
          <a:p>
            <a:pPr marL="0" indent="0" eaLnBrk="1" hangingPunct="1">
              <a:buFontTx/>
              <a:buNone/>
            </a:pPr>
            <a:r>
              <a:rPr lang="pl-PL" sz="1200" dirty="0"/>
              <a:t>Źródło: IUNG Puławy</a:t>
            </a:r>
          </a:p>
          <a:p>
            <a:pPr marL="0" indent="0" eaLnBrk="1" hangingPunct="1">
              <a:buFontTx/>
              <a:buNone/>
            </a:pPr>
            <a:endParaRPr lang="pl-PL" sz="1200" dirty="0"/>
          </a:p>
          <a:p>
            <a:pPr marL="0" indent="0" eaLnBrk="1" hangingPunct="1">
              <a:buFontTx/>
              <a:buNone/>
            </a:pPr>
            <a:r>
              <a:rPr lang="pl-PL" sz="2400" dirty="0">
                <a:latin typeface="Arial" charset="0"/>
              </a:rPr>
              <a:t>Kategorie glebowe zostały opracowane przez IUNG w Puławach i określają podatność gleb na suszę.</a:t>
            </a:r>
          </a:p>
          <a:p>
            <a:pPr marL="0" indent="0" eaLnBrk="1" hangingPunct="1">
              <a:buFontTx/>
              <a:buNone/>
            </a:pPr>
            <a:r>
              <a:rPr lang="pl-PL" sz="2400" dirty="0">
                <a:latin typeface="Arial" charset="0"/>
              </a:rPr>
              <a:t>I – gleby bardzo lekkie (bardzo podatne na suszę);</a:t>
            </a:r>
          </a:p>
          <a:p>
            <a:pPr marL="0" indent="0" eaLnBrk="1" hangingPunct="1">
              <a:buFontTx/>
              <a:buNone/>
            </a:pPr>
            <a:r>
              <a:rPr lang="pl-PL" sz="2400" dirty="0">
                <a:latin typeface="Arial" charset="0"/>
              </a:rPr>
              <a:t>II – gleby lekkie (podatne);</a:t>
            </a:r>
          </a:p>
          <a:p>
            <a:pPr marL="0" indent="0" eaLnBrk="1" hangingPunct="1">
              <a:buFontTx/>
              <a:buNone/>
            </a:pPr>
            <a:r>
              <a:rPr lang="pl-PL" sz="2400" dirty="0">
                <a:latin typeface="Arial" charset="0"/>
              </a:rPr>
              <a:t>III – gleby średnie (średnio podatne);</a:t>
            </a:r>
          </a:p>
          <a:p>
            <a:pPr marL="0" indent="0" eaLnBrk="1" hangingPunct="1">
              <a:buFontTx/>
              <a:buNone/>
            </a:pPr>
            <a:r>
              <a:rPr lang="pl-PL" sz="2400" dirty="0">
                <a:latin typeface="Arial" charset="0"/>
              </a:rPr>
              <a:t>IV – gleby ciężkie (mało podatne).</a:t>
            </a:r>
          </a:p>
        </p:txBody>
      </p:sp>
      <p:sp>
        <p:nvSpPr>
          <p:cNvPr id="20483" name="Prostokąt 18"/>
          <p:cNvSpPr>
            <a:spLocks noChangeArrowheads="1"/>
          </p:cNvSpPr>
          <p:nvPr/>
        </p:nvSpPr>
        <p:spPr bwMode="auto">
          <a:xfrm>
            <a:off x="25400" y="44450"/>
            <a:ext cx="9118600" cy="288925"/>
          </a:xfrm>
          <a:prstGeom prst="rect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20484" name="Picture 6" descr="200px-POL_Sępólno_Krajeńskie_C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6625" y="0"/>
            <a:ext cx="4794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602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059314"/>
              </p:ext>
            </p:extLst>
          </p:nvPr>
        </p:nvGraphicFramePr>
        <p:xfrm>
          <a:off x="183356" y="1097563"/>
          <a:ext cx="8720137" cy="2050415"/>
        </p:xfrm>
        <a:graphic>
          <a:graphicData uri="http://schemas.openxmlformats.org/drawingml/2006/table">
            <a:tbl>
              <a:tblPr/>
              <a:tblGrid>
                <a:gridCol w="1401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3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7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8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91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15963">
                <a:tc gridSpan="9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Kategorie glebowe na terenie Gminy Sępólno Krajeńskie (ha)</a:t>
                      </a:r>
                      <a:endParaRPr kumimoji="0" lang="pl-PL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pl-PL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Sępólno Krajeńskie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2.938.53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8.916,74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73,38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268,97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C6DA86-EC14-BC02-982A-3C0189353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200" b="1" dirty="0">
                <a:solidFill>
                  <a:srgbClr val="002060"/>
                </a:solidFill>
                <a:latin typeface="Arial" charset="0"/>
              </a:rPr>
              <a:t>Informacja o stanie rolnictwa w Gminie Sępólno Krajeńskie </a:t>
            </a:r>
            <a:b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kategorii glebowych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60CE24A-20A1-A993-0320-6646FD153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50" y="1600200"/>
            <a:ext cx="6633700" cy="4525963"/>
          </a:xfrm>
        </p:spPr>
      </p:pic>
      <p:sp>
        <p:nvSpPr>
          <p:cNvPr id="7" name="Prostokąt 18">
            <a:extLst>
              <a:ext uri="{FF2B5EF4-FFF2-40B4-BE49-F238E27FC236}">
                <a16:creationId xmlns:a16="http://schemas.microsoft.com/office/drawing/2014/main" id="{91F51157-24CC-598D-9BBA-BC36E1668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" y="44450"/>
            <a:ext cx="9118600" cy="288925"/>
          </a:xfrm>
          <a:prstGeom prst="rect">
            <a:avLst/>
          </a:prstGeom>
          <a:solidFill>
            <a:srgbClr val="5B9BD5"/>
          </a:solidFill>
          <a:ln w="12700" algn="ctr">
            <a:solidFill>
              <a:srgbClr val="41719C"/>
            </a:solidFill>
            <a:miter lim="800000"/>
            <a:headEnd/>
            <a:tailEnd/>
          </a:ln>
        </p:spPr>
        <p:txBody>
          <a:bodyPr anchor="ctr"/>
          <a:lstStyle/>
          <a:p>
            <a:endParaRPr lang="pl-PL">
              <a:latin typeface="Calibri" pitchFamily="34" charset="0"/>
            </a:endParaRPr>
          </a:p>
        </p:txBody>
      </p:sp>
      <p:pic>
        <p:nvPicPr>
          <p:cNvPr id="8" name="Picture 6" descr="200px-POL_Sępólno_Krajeńskie_COA">
            <a:extLst>
              <a:ext uri="{FF2B5EF4-FFF2-40B4-BE49-F238E27FC236}">
                <a16:creationId xmlns:a16="http://schemas.microsoft.com/office/drawing/2014/main" id="{3EE5BE96-7584-072A-C00E-05AC1DBBB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6625" y="0"/>
            <a:ext cx="479425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3710122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9130</TotalTime>
  <Words>1466</Words>
  <Application>Microsoft Office PowerPoint</Application>
  <PresentationFormat>Pokaz na ekranie (4:3)</PresentationFormat>
  <Paragraphs>219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Motyw pakietu Office</vt:lpstr>
      <vt:lpstr>  Informacja o stanie rolnictwa   w Gminie Sępólno Krajeńskie   za 2022 rok</vt:lpstr>
      <vt:lpstr>Informacja o stanie rolnictwa w Gminie Sępólno Krajeńskie</vt:lpstr>
      <vt:lpstr>Informacja o stanie rolnictwa w Gminie Sępólno Krajeńskie</vt:lpstr>
      <vt:lpstr>Informacja o stanie rolnictwa w Gminie Sępólno Krajeńskie</vt:lpstr>
      <vt:lpstr>Prezentacja programu PowerPoint</vt:lpstr>
      <vt:lpstr>Informacja o stanie rolnictwa w Gminie Sępólno Krajeńskie</vt:lpstr>
      <vt:lpstr>Informacja o stanie rolnictwa w Gminie Sępólno Krajeńskie</vt:lpstr>
      <vt:lpstr>Informacja o stanie rolnictwa w Gminie Sępólno Krajeńskie </vt:lpstr>
      <vt:lpstr>Informacja o stanie rolnictwa w Gminie Sępólno Krajeńskie   Mapa kategorii glebowych</vt:lpstr>
      <vt:lpstr> Informacja o stanie rolnictwa w Gminie Sępólno Krajeńskie</vt:lpstr>
      <vt:lpstr>Informacja o stanie rolnictwa w Gminie Sępólno Krajeńskie </vt:lpstr>
      <vt:lpstr>Prezentacja programu PowerPoint</vt:lpstr>
      <vt:lpstr>Informacja o stanie rolnictwa w Gminie Sępólno Krajeńskie</vt:lpstr>
      <vt:lpstr>Informacja o stanie rolnictwa w Gminie Sępólno Krajeńskie</vt:lpstr>
      <vt:lpstr>Informacja o stanie rolnictwa w Gminie Sępólno Krajeńskie</vt:lpstr>
      <vt:lpstr>Informacja o stanie rolnictwa w Gminie Sępólno Krajeńskie</vt:lpstr>
      <vt:lpstr>Prezentacja programu PowerPoint</vt:lpstr>
      <vt:lpstr>Prezentacja programu PowerPoint</vt:lpstr>
      <vt:lpstr>Prezentacja programu PowerPoint</vt:lpstr>
      <vt:lpstr>Informacja o stanie rolnictwa w Gminie Sępólno Krajeńskie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TEMAT: Klasyfikacja operacji dokumentowania przetwarzania danych osobowych.</dc:title>
  <dc:creator>Admin</dc:creator>
  <cp:lastModifiedBy>DeraJarosław</cp:lastModifiedBy>
  <cp:revision>157</cp:revision>
  <cp:lastPrinted>2022-06-08T13:23:49Z</cp:lastPrinted>
  <dcterms:modified xsi:type="dcterms:W3CDTF">2023-06-15T13:06:37Z</dcterms:modified>
</cp:coreProperties>
</file>