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95B5D3-CA30-4B83-A628-C2FA4CE96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DAB6E18-A852-41A7-A065-4B1959C40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F4F34E-CB26-4504-A22A-E6FE9370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0F908BF-D701-4F5F-B11D-E9931F15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A649C4-BD3F-47BF-AC1B-9385AF65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2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E7E35-2457-4EDF-A7BE-3A927E281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5018B29-0AAC-45E3-A8BE-133F54D04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E466DC-96AA-46E4-A72C-6D5A9C14A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76EED8-F24E-4838-BC49-203D9995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87ED9A-4AFE-470F-9C2B-E7CFA51C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6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2E00F29-550E-4DE0-B6B3-2202D57561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0EF4D07-40F0-4F33-9D45-06EC31A93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2B0134-C0C2-4DC7-A0C8-3B6C35AAB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2AB08F-642D-4B9B-BC62-F49BB981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89EBA8-8B7A-4180-9FC0-352D6771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8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10155C-89EB-4C6E-BBC6-1E484935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27B81F-F5D5-44EF-A270-EBEA4817C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1195F7-BF66-48F5-8923-66EBB0956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FA3E8C-1716-411E-9756-13C419C9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21F933-F66C-4EBB-9698-6194B51B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5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A4FC5E-B67C-4E90-9D38-87242DEAA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A24B32-10EA-4B8E-B46A-5216358CD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FBE2FD-93E3-4B16-AE48-C0A65C1C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8EC2D4-C6B4-40AC-8C1A-C6857E7BA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4BE96A-3EA7-408E-B401-28B20D79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6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351443-8CD7-414A-86E5-AAE7529C8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F18007-6086-4E49-9452-3E66C81C3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22200BD-3332-4ECB-9D06-4972AF71B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138AF41-C405-4CEE-8366-BB150B95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F7D96B8-073A-4881-91FF-BA44B981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6852B6-FFC9-4FF1-8578-8CC3E402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6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3A9AB2-2ED6-45AC-BC07-677BF20E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B7BE3C8-53DA-4954-9876-0A54A43D5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111BBD3-C2E1-4203-9454-745A5B588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0A87C6B-8FD8-44F5-B372-85C6D1B17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6C0B74E-9583-47A4-B1B1-258EB3C3A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441C939-D7EC-45D3-BB0B-B55AB6D4C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311651D-DEC3-40F8-878E-286672336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EB65498-40DF-4D8F-950F-2F135096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7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8C9C17-D921-4B8E-8A59-7EB76E9AF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380D39D-F402-4137-B368-2E6BEF91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A0BCDB5-4B62-4913-AE70-55A97CC75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CE88CE7-371B-4BD9-B32E-DA0897652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3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E246503-9FE9-491E-A221-97932678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8A9B4E4-C158-4186-879A-C26E198F6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6282853-5D0B-4A3A-AFD4-FF7D4C52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7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8BA784-6408-4D44-8B53-29A38D2B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9749F8-D562-48A8-87F2-F3F15ADF2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F2FD074-AD56-4F11-934D-E849706FD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15E92C6-263F-4E68-B6FC-E5D17D9A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C9AFEC-F96B-4744-9853-A1BC6F17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204975E-4CE9-428B-BD56-7D0BAAEC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7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748B2A-FD96-4EF5-AB22-EC8F06AED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3F34EE5-0584-4EF8-94B8-E80420BF5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ABB4901-CE0B-4E9A-91E0-D27BF039A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8C52481-C4B0-4C29-A8A0-F7013B46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2/15/2022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094871-104E-4FC8-BC19-B454B59E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CD7D9C-4E31-41F1-9F33-44121F66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2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983FE53-D6D6-41AF-B02E-0F3810A7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7C13F58-EF78-4C52-8BA4-64C30BE85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52D4DD-EC50-45DA-9B24-2BD1AF909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2/15/2022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9A5E94-AABA-487E-8C8A-DA90000DF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B02FD6-9FA0-4C41-88E6-819B441FE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6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AE6622-DF6C-44ED-A9BC-D9FEF1AFB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144" y="271758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Arial Narrow" panose="020B0606020202030204" pitchFamily="34" charset="0"/>
              </a:rPr>
              <a:t>INFORMACJA</a:t>
            </a:r>
            <a:r>
              <a:rPr lang="pl-PL" b="1" dirty="0"/>
              <a:t> </a:t>
            </a:r>
            <a:br>
              <a:rPr lang="pl-PL" dirty="0"/>
            </a:br>
            <a:r>
              <a:rPr lang="pl-PL" dirty="0"/>
              <a:t> </a:t>
            </a:r>
            <a:r>
              <a:rPr lang="pl-PL" sz="2800" b="1" dirty="0">
                <a:latin typeface="Arial Narrow" panose="020B0606020202030204" pitchFamily="34" charset="0"/>
              </a:rPr>
              <a:t>Gminnego Związku OSP RP w Sępólnie Krajeńskim o stanie bezpieczeństwa na terenie gminy za rok 2021</a:t>
            </a:r>
            <a:endParaRPr lang="pl-PL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5BFAFD1-B6CA-461F-94A3-8841B11DA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120" y="2659358"/>
            <a:ext cx="4110829" cy="410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9CF11B-8F32-439B-9697-C5A3B7AFB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12" y="61351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Jak wynika z powyższego zestawienia, obiekty oraz warunki lokalowe i magazynowe sprzętu (z wyjątkiem OSP Komierowo, Zalesie oraz Lutówko) spełniają wymagania typowych strażnic i co należy podkreślić ulegają ciągłej poprawie dzięki dużym zaangażowaniem i determinacją druhów, którzy z własnych środków wyposażają oraz remontują remizy strażackie. Niestety nie można tak powiedzieć o samochodach pożarniczych, które oprócz Renault z OSP Wałdowo, oraz Iveco z OSP Sępólno mają grubo ponad 40 lat a najstarszy samochód z OSP Lutowo ma już  47 lat. </a:t>
            </a:r>
          </a:p>
          <a:p>
            <a:pPr marL="0" indent="0">
              <a:buNone/>
            </a:pPr>
            <a:r>
              <a:rPr lang="pl-PL" dirty="0"/>
              <a:t>       Zarząd OSP Sępólno Krajeńskie wespół z Gminą Sępólno Krajeńskie , przy          dofinansowaniu od Marszałka Województwa Kujawsko Pomorskiego zakupił w 2021 roku nowy lekki samochód ratowniczo – gaśniczy, który zasilił szeregi tej jednostki.</a:t>
            </a:r>
          </a:p>
        </p:txBody>
      </p:sp>
    </p:spTree>
    <p:extLst>
      <p:ext uri="{BB962C8B-B14F-4D97-AF65-F5344CB8AC3E}">
        <p14:creationId xmlns:p14="http://schemas.microsoft.com/office/powerpoint/2010/main" val="264112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73E7A5-5E72-432D-9B45-42EF2AE1B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79" y="-113341"/>
            <a:ext cx="10515600" cy="1325563"/>
          </a:xfrm>
        </p:spPr>
        <p:txBody>
          <a:bodyPr/>
          <a:lstStyle/>
          <a:p>
            <a:r>
              <a:rPr lang="pl-PL" dirty="0"/>
              <a:t>III – Finansowanie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F6454E-912E-491B-9DF6-18234DCE9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6" y="1017551"/>
            <a:ext cx="10515600" cy="5712858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W roku 2021 z funduszy gminy na cele ochrony ppoż. wykorzystano kwotę </a:t>
            </a:r>
            <a:r>
              <a:rPr lang="pl-PL" b="1" dirty="0"/>
              <a:t>302 550,67 </a:t>
            </a:r>
            <a:r>
              <a:rPr lang="pl-PL" dirty="0"/>
              <a:t>zł z czego wydano na:</a:t>
            </a:r>
          </a:p>
          <a:p>
            <a:pPr marL="0" indent="0">
              <a:buNone/>
            </a:pPr>
            <a:endParaRPr lang="pl-PL" dirty="0"/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Dotacje celowe – </a:t>
            </a:r>
            <a:r>
              <a:rPr lang="pl-PL" b="1" dirty="0"/>
              <a:t>16 663,22 zł 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Ekwiwalent za udział w akcjach – </a:t>
            </a:r>
            <a:r>
              <a:rPr lang="pl-PL" b="1" dirty="0"/>
              <a:t>16 074,29 zł 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Wynagrodzenie konserwatorów i komendant – </a:t>
            </a:r>
            <a:r>
              <a:rPr lang="pl-PL" b="1" dirty="0"/>
              <a:t>37 332,00 zł 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Zakup paliwa i wyposażenia – </a:t>
            </a:r>
            <a:r>
              <a:rPr lang="pl-PL" b="1" dirty="0"/>
              <a:t>43 640,41 zł 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Zakup energii – </a:t>
            </a:r>
            <a:r>
              <a:rPr lang="pl-PL" b="1" dirty="0"/>
              <a:t>10 902,40 zł 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Zakup usług remontowych – </a:t>
            </a:r>
            <a:r>
              <a:rPr lang="pl-PL" b="1" dirty="0"/>
              <a:t>2 067,40 zł 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Przeglądy sprzętu, badania, przeglądy kominiarskie – </a:t>
            </a:r>
            <a:r>
              <a:rPr lang="pl-PL" b="1" dirty="0"/>
              <a:t>25 116,52 zł 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Opłaty i składki – </a:t>
            </a:r>
            <a:r>
              <a:rPr lang="pl-PL" b="1" dirty="0"/>
              <a:t>312,00 zł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Rożne opłaty i składki – </a:t>
            </a:r>
            <a:r>
              <a:rPr lang="pl-PL" b="1" dirty="0"/>
              <a:t>4 956,50 zł 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Składki na ubezpieczenia społeczne – </a:t>
            </a:r>
            <a:r>
              <a:rPr lang="pl-PL" b="1" dirty="0"/>
              <a:t>750,97 zł 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Zakup materiałów na budowę wiaty OSP Komierowo – </a:t>
            </a:r>
            <a:r>
              <a:rPr lang="pl-PL" b="1" dirty="0"/>
              <a:t>25 999,96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Dotacja na zakup Samochodu dla OSP Sępólno Krajeńskie – </a:t>
            </a:r>
            <a:r>
              <a:rPr lang="pl-PL" b="1" dirty="0"/>
              <a:t>92 234,63 zł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Dotacja na spłatę CutLancy dla OSP Sępólno Krajeńskie – </a:t>
            </a:r>
            <a:r>
              <a:rPr lang="pl-PL" b="1" dirty="0"/>
              <a:t>26 500,00 zł  </a:t>
            </a:r>
          </a:p>
          <a:p>
            <a:pPr marL="457200" lvl="1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6096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E62152-7ACE-4E8C-B0DE-6E1E5619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26" y="41931"/>
            <a:ext cx="10515600" cy="957529"/>
          </a:xfrm>
        </p:spPr>
        <p:txBody>
          <a:bodyPr/>
          <a:lstStyle/>
          <a:p>
            <a:r>
              <a:rPr lang="pl-PL" dirty="0"/>
              <a:t>IV – Zestawienie zdarzeń 2021 rok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EA7D9B-AA46-4A81-800F-BF2173585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0284"/>
            <a:ext cx="10515600" cy="5733167"/>
          </a:xfrm>
        </p:spPr>
        <p:txBody>
          <a:bodyPr>
            <a:normAutofit/>
          </a:bodyPr>
          <a:lstStyle/>
          <a:p>
            <a:r>
              <a:rPr lang="pl-PL" sz="2400" dirty="0"/>
              <a:t>W okresie od 1 stycznia 2021r. do 31 grudnia 2021r. na terenie gminy Sępólno Krajeńskie zanotowano łącznie </a:t>
            </a:r>
            <a:r>
              <a:rPr lang="pl-PL" sz="2400" b="1" dirty="0"/>
              <a:t>341 zdarzeń </a:t>
            </a:r>
            <a:r>
              <a:rPr lang="pl-PL" sz="2400" dirty="0"/>
              <a:t>w tym</a:t>
            </a:r>
            <a:r>
              <a:rPr lang="pl-PL" sz="2400" b="1" dirty="0"/>
              <a:t>: </a:t>
            </a:r>
          </a:p>
          <a:p>
            <a:r>
              <a:rPr lang="pl-PL" sz="2400" b="1" dirty="0"/>
              <a:t>32 pożary, </a:t>
            </a:r>
          </a:p>
          <a:p>
            <a:r>
              <a:rPr lang="pl-PL" sz="2400" b="1" dirty="0"/>
              <a:t>299 miejscowe zagrożenia, </a:t>
            </a:r>
          </a:p>
          <a:p>
            <a:r>
              <a:rPr lang="pl-PL" sz="2400" b="1" dirty="0"/>
              <a:t>10 alarmów fałszywych. </a:t>
            </a:r>
          </a:p>
          <a:p>
            <a:pPr marL="0" indent="0" algn="ctr">
              <a:buNone/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Udział jednostek OSP z gminy Sępólno Krajeńskie w zdarzeniach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BC29F42D-8151-49A3-AD3D-902CAC7DB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42200"/>
              </p:ext>
            </p:extLst>
          </p:nvPr>
        </p:nvGraphicFramePr>
        <p:xfrm>
          <a:off x="1339702" y="3328962"/>
          <a:ext cx="9326116" cy="328449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31529">
                  <a:extLst>
                    <a:ext uri="{9D8B030D-6E8A-4147-A177-3AD203B41FA5}">
                      <a16:colId xmlns:a16="http://schemas.microsoft.com/office/drawing/2014/main" val="2132967567"/>
                    </a:ext>
                  </a:extLst>
                </a:gridCol>
                <a:gridCol w="2331529">
                  <a:extLst>
                    <a:ext uri="{9D8B030D-6E8A-4147-A177-3AD203B41FA5}">
                      <a16:colId xmlns:a16="http://schemas.microsoft.com/office/drawing/2014/main" val="1209734798"/>
                    </a:ext>
                  </a:extLst>
                </a:gridCol>
                <a:gridCol w="2331529">
                  <a:extLst>
                    <a:ext uri="{9D8B030D-6E8A-4147-A177-3AD203B41FA5}">
                      <a16:colId xmlns:a16="http://schemas.microsoft.com/office/drawing/2014/main" val="1793013785"/>
                    </a:ext>
                  </a:extLst>
                </a:gridCol>
                <a:gridCol w="2331529">
                  <a:extLst>
                    <a:ext uri="{9D8B030D-6E8A-4147-A177-3AD203B41FA5}">
                      <a16:colId xmlns:a16="http://schemas.microsoft.com/office/drawing/2014/main" val="1628657341"/>
                    </a:ext>
                  </a:extLst>
                </a:gridCol>
              </a:tblGrid>
              <a:tr h="424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Jednostka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Pożary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Miejscowe zagrożenia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Razem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0337392"/>
                  </a:ext>
                </a:extLst>
              </a:tr>
              <a:tr h="647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OSP Sępólno Krajeńskie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kern="0" dirty="0">
                          <a:effectLst/>
                        </a:rPr>
                        <a:t>3</a:t>
                      </a:r>
                      <a:endParaRPr lang="pl-PL" sz="1100" b="1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kern="0" dirty="0">
                          <a:effectLst/>
                        </a:rPr>
                        <a:t>32</a:t>
                      </a:r>
                      <a:endParaRPr lang="pl-PL" sz="1100" b="1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kern="0" dirty="0">
                          <a:effectLst/>
                        </a:rPr>
                        <a:t>35 (1 AF)</a:t>
                      </a:r>
                      <a:endParaRPr lang="pl-PL" sz="1100" b="1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3605494"/>
                  </a:ext>
                </a:extLst>
              </a:tr>
              <a:tr h="442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OSP Wałdowo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kern="0" dirty="0">
                          <a:effectLst/>
                        </a:rPr>
                        <a:t>7</a:t>
                      </a:r>
                      <a:endParaRPr lang="pl-PL" sz="1100" b="1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kern="0" dirty="0">
                          <a:effectLst/>
                        </a:rPr>
                        <a:t>35</a:t>
                      </a:r>
                      <a:endParaRPr lang="pl-PL" sz="1100" b="1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kern="0" dirty="0">
                          <a:effectLst/>
                        </a:rPr>
                        <a:t>42</a:t>
                      </a:r>
                      <a:endParaRPr lang="pl-PL" sz="1100" b="1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0860923"/>
                  </a:ext>
                </a:extLst>
              </a:tr>
              <a:tr h="442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OSP Lutowo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kern="0" dirty="0">
                          <a:effectLst/>
                        </a:rPr>
                        <a:t>3</a:t>
                      </a:r>
                      <a:endParaRPr lang="pl-PL" sz="1100" b="1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kern="0" dirty="0">
                          <a:effectLst/>
                        </a:rPr>
                        <a:t>3</a:t>
                      </a:r>
                      <a:endParaRPr lang="pl-PL" sz="1100" b="1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kern="0" dirty="0">
                          <a:effectLst/>
                        </a:rPr>
                        <a:t>6</a:t>
                      </a:r>
                      <a:endParaRPr lang="pl-PL" sz="1100" b="1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7830838"/>
                  </a:ext>
                </a:extLst>
              </a:tr>
              <a:tr h="442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OSP Lutówko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kern="0" dirty="0">
                          <a:effectLst/>
                        </a:rPr>
                        <a:t>0</a:t>
                      </a:r>
                      <a:endParaRPr lang="pl-PL" sz="1100" b="1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kern="0" dirty="0">
                          <a:effectLst/>
                        </a:rPr>
                        <a:t>3</a:t>
                      </a:r>
                      <a:endParaRPr lang="pl-PL" sz="1100" b="1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kern="0" dirty="0">
                          <a:effectLst/>
                        </a:rPr>
                        <a:t>3</a:t>
                      </a:r>
                      <a:endParaRPr lang="pl-PL" sz="1100" b="1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2125086"/>
                  </a:ext>
                </a:extLst>
              </a:tr>
              <a:tr h="442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OSP Komierowo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kern="0" dirty="0">
                          <a:effectLst/>
                        </a:rPr>
                        <a:t>6</a:t>
                      </a:r>
                      <a:endParaRPr lang="pl-PL" sz="1100" b="1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kern="0" dirty="0">
                          <a:effectLst/>
                        </a:rPr>
                        <a:t>16</a:t>
                      </a:r>
                      <a:endParaRPr lang="pl-PL" sz="1100" b="1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kern="0" dirty="0">
                          <a:effectLst/>
                        </a:rPr>
                        <a:t>22</a:t>
                      </a:r>
                      <a:endParaRPr lang="pl-PL" sz="1100" b="1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0081555"/>
                  </a:ext>
                </a:extLst>
              </a:tr>
              <a:tr h="442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OSP Zalesie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kern="0" dirty="0">
                          <a:effectLst/>
                        </a:rPr>
                        <a:t>0</a:t>
                      </a:r>
                      <a:endParaRPr lang="pl-PL" sz="1100" b="1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kern="0" dirty="0">
                          <a:effectLst/>
                        </a:rPr>
                        <a:t>0</a:t>
                      </a:r>
                      <a:endParaRPr lang="pl-PL" sz="1100" b="1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200" kern="0" dirty="0">
                          <a:effectLst/>
                        </a:rPr>
                        <a:t>0</a:t>
                      </a:r>
                      <a:endParaRPr lang="pl-PL" sz="1100" b="1" kern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9289224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1DA7EC38-77AA-4DA6-8670-BA486B34C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837" y="3328359"/>
            <a:ext cx="8051982" cy="108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1199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19B3ED-8E4C-4FB7-A073-9D6A5737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/>
              <a:t>Dziękuję za uwagę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479A0D-F217-41A6-83EF-1C71F9DD8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pl-PL" dirty="0"/>
          </a:p>
          <a:p>
            <a:pPr marL="0" indent="0" algn="r">
              <a:buNone/>
            </a:pPr>
            <a:endParaRPr lang="pl-PL" dirty="0"/>
          </a:p>
          <a:p>
            <a:pPr marL="0" indent="0" algn="r">
              <a:buNone/>
            </a:pPr>
            <a:r>
              <a:rPr lang="pl-PL" dirty="0">
                <a:solidFill>
                  <a:srgbClr val="FF0000"/>
                </a:solidFill>
              </a:rPr>
              <a:t>Prezes Zarządu Oddziału Gminnego</a:t>
            </a:r>
          </a:p>
          <a:p>
            <a:pPr marL="0" indent="0" algn="r">
              <a:buNone/>
            </a:pPr>
            <a:r>
              <a:rPr lang="pl-PL" dirty="0">
                <a:solidFill>
                  <a:srgbClr val="FF0000"/>
                </a:solidFill>
              </a:rPr>
              <a:t> ZOSP RP w Sępólnie Krajeńskim </a:t>
            </a:r>
          </a:p>
          <a:p>
            <a:pPr marL="0" indent="0" algn="r">
              <a:buNone/>
            </a:pPr>
            <a:r>
              <a:rPr lang="pl-PL" dirty="0">
                <a:solidFill>
                  <a:srgbClr val="FF0000"/>
                </a:solidFill>
              </a:rPr>
              <a:t>Tobiasz Świniarski </a:t>
            </a:r>
          </a:p>
        </p:txBody>
      </p:sp>
    </p:spTree>
    <p:extLst>
      <p:ext uri="{BB962C8B-B14F-4D97-AF65-F5344CB8AC3E}">
        <p14:creationId xmlns:p14="http://schemas.microsoft.com/office/powerpoint/2010/main" val="54186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06E255-8841-4D17-8CCC-0024F1EB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35516"/>
            <a:ext cx="10515600" cy="1123434"/>
          </a:xfrm>
        </p:spPr>
        <p:txBody>
          <a:bodyPr/>
          <a:lstStyle/>
          <a:p>
            <a:r>
              <a:rPr lang="pl-PL" dirty="0"/>
              <a:t>I- Stan Organizacyjny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D4B21C-A106-4930-BB6C-57C151F0C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46954"/>
            <a:ext cx="10515600" cy="4351338"/>
          </a:xfrm>
        </p:spPr>
        <p:txBody>
          <a:bodyPr/>
          <a:lstStyle/>
          <a:p>
            <a:r>
              <a:rPr lang="pl-PL" dirty="0"/>
              <a:t>Na terenie gminy Sępólno Krajeńskie działają 4 jednostki Ochotniczych Straży Pożarnych typu S-1, oraz 2 jednostki  typu S-2 </a:t>
            </a:r>
          </a:p>
          <a:p>
            <a:r>
              <a:rPr lang="pl-PL" dirty="0"/>
              <a:t>Na dzień 11 lutego 2022 roku stan organizacyjny 6 jednostek OSP w gminie Sępólno Krajeńskie przedstawia się następująco: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1B2FF456-A6B2-4F7B-8638-EDCAE95BD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964234"/>
              </p:ext>
            </p:extLst>
          </p:nvPr>
        </p:nvGraphicFramePr>
        <p:xfrm>
          <a:off x="838201" y="2735527"/>
          <a:ext cx="4297326" cy="375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315">
                  <a:extLst>
                    <a:ext uri="{9D8B030D-6E8A-4147-A177-3AD203B41FA5}">
                      <a16:colId xmlns:a16="http://schemas.microsoft.com/office/drawing/2014/main" val="605012730"/>
                    </a:ext>
                  </a:extLst>
                </a:gridCol>
                <a:gridCol w="1244011">
                  <a:extLst>
                    <a:ext uri="{9D8B030D-6E8A-4147-A177-3AD203B41FA5}">
                      <a16:colId xmlns:a16="http://schemas.microsoft.com/office/drawing/2014/main" val="260373326"/>
                    </a:ext>
                  </a:extLst>
                </a:gridCol>
              </a:tblGrid>
              <a:tr h="469669">
                <a:tc>
                  <a:txBody>
                    <a:bodyPr/>
                    <a:lstStyle/>
                    <a:p>
                      <a:r>
                        <a:rPr lang="pl-PL" dirty="0"/>
                        <a:t>Członkowie razem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1945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782832"/>
                  </a:ext>
                </a:extLst>
              </a:tr>
              <a:tr h="469669">
                <a:tc>
                  <a:txBody>
                    <a:bodyPr/>
                    <a:lstStyle/>
                    <a:p>
                      <a:r>
                        <a:rPr lang="pl-PL" dirty="0"/>
                        <a:t>w tym      czynni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047501"/>
                  </a:ext>
                </a:extLst>
              </a:tr>
              <a:tr h="469669">
                <a:tc>
                  <a:txBody>
                    <a:bodyPr/>
                    <a:lstStyle/>
                    <a:p>
                      <a:r>
                        <a:rPr lang="pl-PL" dirty="0"/>
                        <a:t>w tym      kobiety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488696"/>
                  </a:ext>
                </a:extLst>
              </a:tr>
              <a:tr h="469669">
                <a:tc>
                  <a:txBody>
                    <a:bodyPr/>
                    <a:lstStyle/>
                    <a:p>
                      <a:r>
                        <a:rPr lang="pl-PL" dirty="0"/>
                        <a:t>                  wspierający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1672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966221"/>
                  </a:ext>
                </a:extLst>
              </a:tr>
              <a:tr h="469669">
                <a:tc>
                  <a:txBody>
                    <a:bodyPr/>
                    <a:lstStyle/>
                    <a:p>
                      <a:r>
                        <a:rPr lang="pl-PL" dirty="0"/>
                        <a:t>                  honorowi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174888"/>
                  </a:ext>
                </a:extLst>
              </a:tr>
              <a:tr h="469669">
                <a:tc>
                  <a:txBody>
                    <a:bodyPr/>
                    <a:lstStyle/>
                    <a:p>
                      <a:r>
                        <a:rPr lang="pl-PL" dirty="0"/>
                        <a:t>Drużyn MDP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574246"/>
                  </a:ext>
                </a:extLst>
              </a:tr>
              <a:tr h="469669">
                <a:tc>
                  <a:txBody>
                    <a:bodyPr/>
                    <a:lstStyle/>
                    <a:p>
                      <a:r>
                        <a:rPr lang="pl-PL" dirty="0"/>
                        <a:t>w tym     chłopcy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793159"/>
                  </a:ext>
                </a:extLst>
              </a:tr>
              <a:tr h="469669">
                <a:tc>
                  <a:txBody>
                    <a:bodyPr/>
                    <a:lstStyle/>
                    <a:p>
                      <a:r>
                        <a:rPr lang="pl-PL" dirty="0"/>
                        <a:t>                dziewczyny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566719"/>
                  </a:ext>
                </a:extLst>
              </a:tr>
            </a:tbl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90A96E15-6C56-41E3-9F02-7CBEEF167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851" y="2735527"/>
            <a:ext cx="6581554" cy="375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8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ABA9A0-716A-443D-AF36-655B7255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705367"/>
            <a:ext cx="10515600" cy="3770940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/>
              <a:t>II</a:t>
            </a:r>
            <a:r>
              <a:rPr lang="pl-PL" dirty="0"/>
              <a:t> -</a:t>
            </a:r>
            <a:br>
              <a:rPr lang="pl-PL" sz="4400" dirty="0"/>
            </a:br>
            <a:r>
              <a:rPr lang="pl-PL" sz="4400" b="1" dirty="0"/>
              <a:t>SPRZĘT SAMOCHODOWY JEDNOSTEK OSP GMINY SĘPÓLNO KRAJEŃSKIE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507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1CD862-CB56-45D4-81BF-2036C0F02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29" y="44139"/>
            <a:ext cx="10515600" cy="4351338"/>
          </a:xfrm>
        </p:spPr>
        <p:txBody>
          <a:bodyPr>
            <a:normAutofit/>
          </a:bodyPr>
          <a:lstStyle/>
          <a:p>
            <a:r>
              <a:rPr lang="pl-PL" b="1" dirty="0"/>
              <a:t>OSP Wałdowo </a:t>
            </a:r>
            <a:r>
              <a:rPr lang="pl-PL" dirty="0"/>
              <a:t>– Jednostka typu S-2. Remiza strażacka  z 2 stanowiskami garażowymi wyposażona  w średni samochód ratowniczo gaśniczy typu GBA 3/24 Renault rok produkcji 2020, oraz lekki samochód ratownictwa technicznego typu SLRt 02/04 Ford Transit rok produkcji 2009. W remizie znajduje się biuro, zaplecze kuchenne, sanitarne oraz szatnia. Ogrzewanie CO. (kocioł zasypowy)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2000129-FCE2-4D18-B11E-0359F191D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16" y="2467316"/>
            <a:ext cx="5436781" cy="434654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0DEA009-3B62-4520-9C21-FCE01483C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97" y="2467315"/>
            <a:ext cx="6166885" cy="434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5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E8038B-7088-47B9-A933-979CF024C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93" y="147268"/>
            <a:ext cx="11197856" cy="6563464"/>
          </a:xfrm>
        </p:spPr>
        <p:txBody>
          <a:bodyPr/>
          <a:lstStyle/>
          <a:p>
            <a:r>
              <a:rPr lang="pl-PL" sz="2800" b="1" dirty="0"/>
              <a:t>OSP Komierowo </a:t>
            </a:r>
            <a:r>
              <a:rPr lang="pl-PL" sz="2800" dirty="0"/>
              <a:t>– Jednostka typu S-2. Remiza strażacka </a:t>
            </a:r>
            <a:r>
              <a:rPr lang="pl-PL" dirty="0"/>
              <a:t>z 1 stanowiskiem garażowym wyp</a:t>
            </a:r>
            <a:r>
              <a:rPr lang="pl-PL" sz="2800" dirty="0"/>
              <a:t>osażona w średni samochód ratowniczo gaśniczy typu GBA Star 244 rok produkcji 1985, oraz lekki samochód typu GLM Lublin rok produkcji 1999. W trakcie budowy wiata garażowa, w remizie znajduję się szatnia, ogrzewanie elektryczne oraz piec kaflowy. </a:t>
            </a:r>
          </a:p>
          <a:p>
            <a:endParaRPr lang="pl-PL" sz="28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9CDBCAE-51B3-4D7F-B091-184CDB28C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14" y="2317898"/>
            <a:ext cx="5151915" cy="413606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0B876C9-34D8-4C85-AA2E-6AB29849D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630" y="2317898"/>
            <a:ext cx="5822656" cy="413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4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FEC00C-91F0-4292-BF28-B077A142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26" y="23406"/>
            <a:ext cx="10515600" cy="4351338"/>
          </a:xfrm>
        </p:spPr>
        <p:txBody>
          <a:bodyPr/>
          <a:lstStyle/>
          <a:p>
            <a:r>
              <a:rPr lang="pl-PL" b="1" i="0" dirty="0">
                <a:solidFill>
                  <a:srgbClr val="050505"/>
                </a:solidFill>
                <a:effectLst/>
              </a:rPr>
              <a:t>OSP Sępólno Krajeńskie im. dh. Aleksandra Brandta </a:t>
            </a:r>
            <a:r>
              <a:rPr lang="pl-PL" i="0" dirty="0">
                <a:solidFill>
                  <a:srgbClr val="050505"/>
                </a:solidFill>
                <a:effectLst/>
              </a:rPr>
              <a:t>– Jednostka typu S-1. z 1 stanowiskiem garażowym wyposażona w </a:t>
            </a:r>
            <a:r>
              <a:rPr lang="pl-PL" dirty="0">
                <a:solidFill>
                  <a:srgbClr val="050505"/>
                </a:solidFill>
              </a:rPr>
              <a:t>lekki</a:t>
            </a:r>
            <a:r>
              <a:rPr lang="pl-PL" i="0" dirty="0">
                <a:solidFill>
                  <a:srgbClr val="050505"/>
                </a:solidFill>
                <a:effectLst/>
              </a:rPr>
              <a:t> samochód ratowniczo gaśniczy typu </a:t>
            </a:r>
            <a:r>
              <a:rPr lang="pl-PL" b="0" i="0" dirty="0">
                <a:solidFill>
                  <a:srgbClr val="050505"/>
                </a:solidFill>
                <a:effectLst/>
              </a:rPr>
              <a:t>GLBM  marki IVECO rok produkcji 2021. Remiza znajduje się w budynku KPPSP, w której znajduje się zap</a:t>
            </a:r>
            <a:r>
              <a:rPr lang="pl-PL" dirty="0">
                <a:solidFill>
                  <a:srgbClr val="050505"/>
                </a:solidFill>
              </a:rPr>
              <a:t>lecze kuchenne, pomieszczenie socjalne, biuro oraz świetlica. </a:t>
            </a:r>
            <a:endParaRPr lang="pl-PL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C30F1E0-FDEC-48EF-B1FC-9180A1405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26" y="2313134"/>
            <a:ext cx="112811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60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129B0C-0CEE-43D8-967D-40F609994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18" y="517821"/>
            <a:ext cx="10995838" cy="4351338"/>
          </a:xfrm>
        </p:spPr>
        <p:txBody>
          <a:bodyPr/>
          <a:lstStyle/>
          <a:p>
            <a:r>
              <a:rPr lang="pl-PL" b="1" i="0" dirty="0">
                <a:solidFill>
                  <a:srgbClr val="050505"/>
                </a:solidFill>
                <a:effectLst/>
              </a:rPr>
              <a:t>OSP Lutówko</a:t>
            </a:r>
            <a:r>
              <a:rPr lang="pl-PL" dirty="0">
                <a:solidFill>
                  <a:srgbClr val="050505"/>
                </a:solidFill>
              </a:rPr>
              <a:t> -</a:t>
            </a:r>
            <a:r>
              <a:rPr lang="pl-PL" i="0" dirty="0">
                <a:solidFill>
                  <a:srgbClr val="050505"/>
                </a:solidFill>
                <a:effectLst/>
              </a:rPr>
              <a:t> Jednostka typu S-1. z 1 stanowiskiem garażowym wyposażona w średni samochód ratowniczo gaśniczy typu GBAM marki Mercedes Benz z roku 1981. budynek połączony z świet</a:t>
            </a:r>
            <a:r>
              <a:rPr lang="pl-PL" dirty="0">
                <a:solidFill>
                  <a:srgbClr val="050505"/>
                </a:solidFill>
              </a:rPr>
              <a:t>licą wiejską. Ogrzewanie elektryczne. 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CEEECD2-524F-4160-B56A-B16AE1C29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53" y="2129280"/>
            <a:ext cx="5272359" cy="456923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E1CD098-1B56-4C1F-8C1A-177AE21F70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912" y="2129280"/>
            <a:ext cx="5426395" cy="456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1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EC454E-9ABF-409A-90E7-CB33797A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590" y="492826"/>
            <a:ext cx="10793819" cy="6255120"/>
          </a:xfrm>
        </p:spPr>
        <p:txBody>
          <a:bodyPr/>
          <a:lstStyle/>
          <a:p>
            <a:r>
              <a:rPr lang="pl-PL" b="1" dirty="0"/>
              <a:t>OSP Lutowo </a:t>
            </a:r>
            <a:r>
              <a:rPr lang="pl-PL" dirty="0"/>
              <a:t>– </a:t>
            </a:r>
            <a:r>
              <a:rPr lang="pl-PL" i="0" dirty="0">
                <a:solidFill>
                  <a:srgbClr val="050505"/>
                </a:solidFill>
                <a:effectLst/>
              </a:rPr>
              <a:t>Jednostka typu S-1. z 1 stanowiskiem garażowym wyposażona</a:t>
            </a:r>
            <a:r>
              <a:rPr lang="pl-PL" dirty="0"/>
              <a:t> w średni samochód ratowniczo gaśniczy typu GBA marki Magirus Deutz rok produkcji 1975. W remizie znajduje się biuro, oraz pomieszczenie socjalne. Ogrzewanie elektryczne.  </a:t>
            </a:r>
            <a:endParaRPr lang="pl-PL" b="1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B736C73-6D5D-48D2-95A1-D8CBD8239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414" y="2073348"/>
            <a:ext cx="7570381" cy="44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1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EEA448-2FB0-495D-849F-52FDB6EAB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923"/>
            <a:ext cx="10515600" cy="4351338"/>
          </a:xfrm>
        </p:spPr>
        <p:txBody>
          <a:bodyPr/>
          <a:lstStyle/>
          <a:p>
            <a:r>
              <a:rPr lang="pl-PL" b="1" dirty="0"/>
              <a:t>OSP Zalesie </a:t>
            </a:r>
            <a:r>
              <a:rPr lang="pl-PL" dirty="0"/>
              <a:t>– </a:t>
            </a:r>
            <a:r>
              <a:rPr lang="pl-PL" i="0" dirty="0">
                <a:solidFill>
                  <a:srgbClr val="050505"/>
                </a:solidFill>
                <a:effectLst/>
              </a:rPr>
              <a:t>Jednostka typu S-1. z 1 stanowiskiem garażowym wyposażona</a:t>
            </a:r>
            <a:r>
              <a:rPr lang="pl-PL" dirty="0"/>
              <a:t> w lekki samochód typu GLM marki Ford Transit rok produkcji 2003. Budynek do remontu. </a:t>
            </a:r>
            <a:endParaRPr lang="pl-PL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9AD26AA-7249-4BB5-BFD2-5BAC1CFF337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488" y="2147776"/>
            <a:ext cx="7481778" cy="459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1375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730</Words>
  <Application>Microsoft Office PowerPoint</Application>
  <PresentationFormat>Panoramiczny</PresentationFormat>
  <Paragraphs>85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Times New Roman</vt:lpstr>
      <vt:lpstr>Motyw pakietu Office</vt:lpstr>
      <vt:lpstr>INFORMACJA   Gminnego Związku OSP RP w Sępólnie Krajeńskim o stanie bezpieczeństwa na terenie gminy za rok 2021</vt:lpstr>
      <vt:lpstr>I- Stan Organizacyjny </vt:lpstr>
      <vt:lpstr>II - SPRZĘT SAMOCHODOWY JEDNOSTEK OSP GMINY SĘPÓLNO KRAJEŃSKIE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III – Finansowanie </vt:lpstr>
      <vt:lpstr>IV – Zestawienie zdarzeń 2021 rok</vt:lpstr>
      <vt:lpstr>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   Gminnego Związku OSP RP w Sępólnie Krajeńskim o stanie bezpieczeństwa na terenie gminy za rok 2021</dc:title>
  <dc:creator>Gminna Spółka Wodna w Sępólnie Krajeńskim</dc:creator>
  <cp:lastModifiedBy>Frosina</cp:lastModifiedBy>
  <cp:revision>7</cp:revision>
  <cp:lastPrinted>2022-02-11T13:54:12Z</cp:lastPrinted>
  <dcterms:created xsi:type="dcterms:W3CDTF">2022-02-02T10:28:00Z</dcterms:created>
  <dcterms:modified xsi:type="dcterms:W3CDTF">2022-02-15T15:11:20Z</dcterms:modified>
</cp:coreProperties>
</file>