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2" r:id="rId2"/>
    <p:sldMasterId id="2147483695" r:id="rId3"/>
    <p:sldMasterId id="2147483708" r:id="rId4"/>
  </p:sldMasterIdLst>
  <p:notesMasterIdLst>
    <p:notesMasterId r:id="rId30"/>
  </p:notesMasterIdLst>
  <p:handoutMasterIdLst>
    <p:handoutMasterId r:id="rId31"/>
  </p:handoutMasterIdLst>
  <p:sldIdLst>
    <p:sldId id="429" r:id="rId5"/>
    <p:sldId id="432" r:id="rId6"/>
    <p:sldId id="433" r:id="rId7"/>
    <p:sldId id="434" r:id="rId8"/>
    <p:sldId id="366" r:id="rId9"/>
    <p:sldId id="367" r:id="rId10"/>
    <p:sldId id="368" r:id="rId11"/>
    <p:sldId id="369" r:id="rId12"/>
    <p:sldId id="402" r:id="rId13"/>
    <p:sldId id="370" r:id="rId14"/>
    <p:sldId id="401" r:id="rId15"/>
    <p:sldId id="371" r:id="rId16"/>
    <p:sldId id="372" r:id="rId17"/>
    <p:sldId id="407" r:id="rId18"/>
    <p:sldId id="404" r:id="rId19"/>
    <p:sldId id="446" r:id="rId20"/>
    <p:sldId id="358" r:id="rId21"/>
    <p:sldId id="378" r:id="rId22"/>
    <p:sldId id="377" r:id="rId23"/>
    <p:sldId id="359" r:id="rId24"/>
    <p:sldId id="455" r:id="rId25"/>
    <p:sldId id="456" r:id="rId26"/>
    <p:sldId id="435" r:id="rId27"/>
    <p:sldId id="437" r:id="rId28"/>
    <p:sldId id="443" r:id="rId29"/>
  </p:sldIdLst>
  <p:sldSz cx="12192000" cy="6858000"/>
  <p:notesSz cx="9926638" cy="679767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szczek Jaroslaw" initials="PJ" lastIdx="1" clrIdx="0">
    <p:extLst>
      <p:ext uri="{19B8F6BF-5375-455C-9EA6-DF929625EA0E}">
        <p15:presenceInfo xmlns:p15="http://schemas.microsoft.com/office/powerpoint/2012/main" userId="S-1-5-21-1244915786-2482911862-1007012615-1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00"/>
    <a:srgbClr val="21652C"/>
    <a:srgbClr val="008D38"/>
    <a:srgbClr val="A5C170"/>
    <a:srgbClr val="95B455"/>
    <a:srgbClr val="89A54E"/>
    <a:srgbClr val="7C9646"/>
    <a:srgbClr val="6B823C"/>
    <a:srgbClr val="D9E3C9"/>
    <a:srgbClr val="C9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0334" autoAdjust="0"/>
  </p:normalViewPr>
  <p:slideViewPr>
    <p:cSldViewPr>
      <p:cViewPr varScale="1">
        <p:scale>
          <a:sx n="114" d="100"/>
          <a:sy n="114" d="100"/>
        </p:scale>
        <p:origin x="348" y="114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42" y="2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iuletyn%20Informacyjny%20Powiatu%20S&#281;pole&#324;skiego%202021\stopa_bezrobocia_12_2021%20do%20wysy&#322;k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4.pn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'stopa bezrobocia'!$F$1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682A"/>
            </a:solidFill>
            <a:ln>
              <a:noFill/>
            </a:ln>
            <a:effectLst/>
          </c:spPr>
          <c:invertIfNegative val="0"/>
          <c:cat>
            <c:strRef>
              <c:f>'stopa bezrobocia'!$A$2:$A$13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'stopa bezrobocia'!$F$2:$F$13</c:f>
              <c:numCache>
                <c:formatCode>0.0</c:formatCode>
                <c:ptCount val="12"/>
                <c:pt idx="0">
                  <c:v>17.600000000000001</c:v>
                </c:pt>
                <c:pt idx="1">
                  <c:v>16.8</c:v>
                </c:pt>
                <c:pt idx="2">
                  <c:v>16</c:v>
                </c:pt>
                <c:pt idx="3">
                  <c:v>15.1</c:v>
                </c:pt>
                <c:pt idx="4">
                  <c:v>14.6</c:v>
                </c:pt>
                <c:pt idx="5">
                  <c:v>14.1</c:v>
                </c:pt>
                <c:pt idx="6">
                  <c:v>14.4</c:v>
                </c:pt>
                <c:pt idx="7">
                  <c:v>13.8</c:v>
                </c:pt>
                <c:pt idx="8">
                  <c:v>13.3</c:v>
                </c:pt>
                <c:pt idx="9">
                  <c:v>13.1</c:v>
                </c:pt>
                <c:pt idx="10">
                  <c:v>13.3</c:v>
                </c:pt>
                <c:pt idx="11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D5-4D64-8304-8BEAA2C25544}"/>
            </c:ext>
          </c:extLst>
        </c:ser>
        <c:ser>
          <c:idx val="6"/>
          <c:order val="1"/>
          <c:tx>
            <c:strRef>
              <c:f>'stopa bezrobocia'!$G$1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cat>
            <c:strRef>
              <c:f>'stopa bezrobocia'!$A$2:$A$13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'stopa bezrobocia'!$G$2:$G$13</c:f>
              <c:numCache>
                <c:formatCode>0.0</c:formatCode>
                <c:ptCount val="12"/>
                <c:pt idx="0">
                  <c:v>14.3</c:v>
                </c:pt>
                <c:pt idx="1">
                  <c:v>13.6</c:v>
                </c:pt>
                <c:pt idx="2">
                  <c:v>13.2</c:v>
                </c:pt>
                <c:pt idx="3">
                  <c:v>12.9</c:v>
                </c:pt>
                <c:pt idx="4">
                  <c:v>12.5</c:v>
                </c:pt>
                <c:pt idx="5">
                  <c:v>12</c:v>
                </c:pt>
                <c:pt idx="6">
                  <c:v>12.2</c:v>
                </c:pt>
                <c:pt idx="7">
                  <c:v>11.9</c:v>
                </c:pt>
                <c:pt idx="8">
                  <c:v>11.2</c:v>
                </c:pt>
                <c:pt idx="9">
                  <c:v>11.3</c:v>
                </c:pt>
                <c:pt idx="10">
                  <c:v>11.6</c:v>
                </c:pt>
                <c:pt idx="1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D5-4D64-8304-8BEAA2C25544}"/>
            </c:ext>
          </c:extLst>
        </c:ser>
        <c:ser>
          <c:idx val="0"/>
          <c:order val="2"/>
          <c:tx>
            <c:strRef>
              <c:f>'stopa bezrobocia'!$H$1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682A"/>
            </a:solidFill>
            <a:ln>
              <a:noFill/>
            </a:ln>
            <a:effectLst/>
          </c:spPr>
          <c:invertIfNegative val="0"/>
          <c:cat>
            <c:strRef>
              <c:f>'stopa bezrobocia'!$A$2:$A$13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'stopa bezrobocia'!$H$2:$H$13</c:f>
              <c:numCache>
                <c:formatCode>0.0</c:formatCode>
                <c:ptCount val="12"/>
                <c:pt idx="0">
                  <c:v>12.4</c:v>
                </c:pt>
                <c:pt idx="1">
                  <c:v>12.4</c:v>
                </c:pt>
                <c:pt idx="2">
                  <c:v>11.7</c:v>
                </c:pt>
                <c:pt idx="3">
                  <c:v>11.2</c:v>
                </c:pt>
                <c:pt idx="4">
                  <c:v>11</c:v>
                </c:pt>
                <c:pt idx="5">
                  <c:v>10.8</c:v>
                </c:pt>
                <c:pt idx="6">
                  <c:v>11</c:v>
                </c:pt>
                <c:pt idx="7">
                  <c:v>10.7</c:v>
                </c:pt>
                <c:pt idx="8">
                  <c:v>10.3</c:v>
                </c:pt>
                <c:pt idx="9">
                  <c:v>10.199999999999999</c:v>
                </c:pt>
                <c:pt idx="10">
                  <c:v>10.5</c:v>
                </c:pt>
                <c:pt idx="11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3-4652-851D-94316331184A}"/>
            </c:ext>
          </c:extLst>
        </c:ser>
        <c:ser>
          <c:idx val="1"/>
          <c:order val="3"/>
          <c:tx>
            <c:strRef>
              <c:f>'stopa bezrobocia'!$I$1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cat>
            <c:strRef>
              <c:f>'stopa bezrobocia'!$A$2:$A$13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'stopa bezrobocia'!$I$2:$I$13</c:f>
              <c:numCache>
                <c:formatCode>0.0</c:formatCode>
                <c:ptCount val="12"/>
                <c:pt idx="0">
                  <c:v>11.7</c:v>
                </c:pt>
                <c:pt idx="1">
                  <c:v>11.3</c:v>
                </c:pt>
                <c:pt idx="2">
                  <c:v>11.2</c:v>
                </c:pt>
                <c:pt idx="3">
                  <c:v>11.8</c:v>
                </c:pt>
                <c:pt idx="4">
                  <c:v>12.2</c:v>
                </c:pt>
                <c:pt idx="5">
                  <c:v>12.3</c:v>
                </c:pt>
                <c:pt idx="6">
                  <c:v>12.5</c:v>
                </c:pt>
                <c:pt idx="7">
                  <c:v>11.9</c:v>
                </c:pt>
                <c:pt idx="8">
                  <c:v>11.5</c:v>
                </c:pt>
                <c:pt idx="9">
                  <c:v>11.3</c:v>
                </c:pt>
                <c:pt idx="10">
                  <c:v>11.7</c:v>
                </c:pt>
                <c:pt idx="11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6-4A90-B4AC-08885949DAB4}"/>
            </c:ext>
          </c:extLst>
        </c:ser>
        <c:ser>
          <c:idx val="2"/>
          <c:order val="4"/>
          <c:tx>
            <c:strRef>
              <c:f>'stopa bezrobocia'!$J$1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682A"/>
            </a:solidFill>
            <a:ln>
              <a:noFill/>
            </a:ln>
            <a:effectLst/>
          </c:spPr>
          <c:invertIfNegative val="0"/>
          <c:cat>
            <c:strRef>
              <c:f>'stopa bezrobocia'!$A$2:$A$13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'stopa bezrobocia'!$J$2:$J$13</c:f>
              <c:numCache>
                <c:formatCode>General</c:formatCode>
                <c:ptCount val="12"/>
                <c:pt idx="0" formatCode="0.0">
                  <c:v>12.1</c:v>
                </c:pt>
                <c:pt idx="1">
                  <c:v>11.7</c:v>
                </c:pt>
                <c:pt idx="2">
                  <c:v>11.3</c:v>
                </c:pt>
                <c:pt idx="3" formatCode="0.0">
                  <c:v>11.1</c:v>
                </c:pt>
                <c:pt idx="4">
                  <c:v>10.9</c:v>
                </c:pt>
                <c:pt idx="5">
                  <c:v>10.7</c:v>
                </c:pt>
                <c:pt idx="6">
                  <c:v>10.9</c:v>
                </c:pt>
                <c:pt idx="7">
                  <c:v>10.6</c:v>
                </c:pt>
                <c:pt idx="8">
                  <c:v>10.199999999999999</c:v>
                </c:pt>
                <c:pt idx="9">
                  <c:v>10.199999999999999</c:v>
                </c:pt>
                <c:pt idx="10">
                  <c:v>10.3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F-4044-A12C-7B1D5F325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7494143"/>
        <c:axId val="89449039"/>
      </c:barChart>
      <c:catAx>
        <c:axId val="206749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89449039"/>
        <c:crosses val="autoZero"/>
        <c:auto val="1"/>
        <c:lblAlgn val="ctr"/>
        <c:lblOffset val="100"/>
        <c:noMultiLvlLbl val="0"/>
      </c:catAx>
      <c:valAx>
        <c:axId val="89449039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206749414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74914210091589"/>
          <c:y val="0.87722805482647981"/>
          <c:w val="0.17930084581458436"/>
          <c:h val="6.4380792165462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dirty="0"/>
              <a:t>Podjęcie pracy za granicą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powroty!$P$23</c:f>
              <c:strCache>
                <c:ptCount val="1"/>
                <c:pt idx="0">
                  <c:v>Podjęcie pracy za granicą</c:v>
                </c:pt>
              </c:strCache>
            </c:strRef>
          </c:tx>
          <c:spPr>
            <a:ln w="28575" cap="rnd">
              <a:solidFill>
                <a:srgbClr val="10311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00"/>
              </a:solidFill>
              <a:ln w="9525">
                <a:noFill/>
              </a:ln>
              <a:effectLst/>
            </c:spPr>
          </c:marker>
          <c:cat>
            <c:numRef>
              <c:f>powroty!$O$26:$O$30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powroty!$P$26:$P$30</c:f>
              <c:numCache>
                <c:formatCode>General</c:formatCode>
                <c:ptCount val="5"/>
                <c:pt idx="0">
                  <c:v>516</c:v>
                </c:pt>
                <c:pt idx="1">
                  <c:v>415</c:v>
                </c:pt>
                <c:pt idx="2">
                  <c:v>324</c:v>
                </c:pt>
                <c:pt idx="3">
                  <c:v>291</c:v>
                </c:pt>
                <c:pt idx="4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4D-4CC8-85CD-E0D1C5C8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149744"/>
        <c:axId val="2116562016"/>
      </c:lineChart>
      <c:catAx>
        <c:axId val="30414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2116562016"/>
        <c:crosses val="autoZero"/>
        <c:auto val="1"/>
        <c:lblAlgn val="ctr"/>
        <c:lblOffset val="100"/>
        <c:noMultiLvlLbl val="0"/>
      </c:catAx>
      <c:valAx>
        <c:axId val="211656201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304149744"/>
        <c:crosses val="autoZero"/>
        <c:crossBetween val="between"/>
        <c:majorUnit val="200"/>
        <c:min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dirty="0"/>
              <a:t>Oświadczenia</a:t>
            </a:r>
            <a:endParaRPr lang="pl-PL" dirty="0"/>
          </a:p>
        </c:rich>
      </c:tx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cudzoziemcy!$M$2</c:f>
              <c:strCache>
                <c:ptCount val="1"/>
                <c:pt idx="0">
                  <c:v>oświadczenia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00"/>
              </a:solidFill>
              <a:ln w="9525">
                <a:solidFill>
                  <a:srgbClr val="006600"/>
                </a:solidFill>
              </a:ln>
              <a:effectLst/>
            </c:spPr>
          </c:marker>
          <c:cat>
            <c:numRef>
              <c:f>cudzoziemcy!$L$4:$L$8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cudzoziemcy!$M$4:$M$8</c:f>
              <c:numCache>
                <c:formatCode>General</c:formatCode>
                <c:ptCount val="5"/>
                <c:pt idx="0">
                  <c:v>1867</c:v>
                </c:pt>
                <c:pt idx="1">
                  <c:v>982</c:v>
                </c:pt>
                <c:pt idx="2">
                  <c:v>766</c:v>
                </c:pt>
                <c:pt idx="3">
                  <c:v>835</c:v>
                </c:pt>
                <c:pt idx="4">
                  <c:v>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A8-4E53-8A56-A8E865D98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958336"/>
        <c:axId val="515803632"/>
      </c:lineChart>
      <c:catAx>
        <c:axId val="57595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5803632"/>
        <c:crosses val="autoZero"/>
        <c:auto val="1"/>
        <c:lblAlgn val="ctr"/>
        <c:lblOffset val="100"/>
        <c:noMultiLvlLbl val="0"/>
      </c:catAx>
      <c:valAx>
        <c:axId val="515803632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595833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dirty="0"/>
              <a:t>Zezwolenia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cudzoziemcy!$N$2</c:f>
              <c:strCache>
                <c:ptCount val="1"/>
                <c:pt idx="0">
                  <c:v>zezwolenia</c:v>
                </c:pt>
              </c:strCache>
            </c:strRef>
          </c:tx>
          <c:spPr>
            <a:ln w="28575" cap="rnd">
              <a:solidFill>
                <a:srgbClr val="0066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6600"/>
              </a:solidFill>
              <a:ln w="9525">
                <a:solidFill>
                  <a:srgbClr val="006600"/>
                </a:solidFill>
              </a:ln>
              <a:effectLst/>
            </c:spPr>
          </c:marker>
          <c:cat>
            <c:numRef>
              <c:f>cudzoziemcy!$L$5:$L$8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cudzoziemcy!$N$5:$N$8</c:f>
              <c:numCache>
                <c:formatCode>General</c:formatCode>
                <c:ptCount val="4"/>
                <c:pt idx="0">
                  <c:v>51</c:v>
                </c:pt>
                <c:pt idx="1">
                  <c:v>39</c:v>
                </c:pt>
                <c:pt idx="2">
                  <c:v>78</c:v>
                </c:pt>
                <c:pt idx="3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7A-47E4-8A76-3C67E3FCB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958336"/>
        <c:axId val="515803632"/>
      </c:lineChart>
      <c:catAx>
        <c:axId val="57595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5803632"/>
        <c:crosses val="autoZero"/>
        <c:auto val="1"/>
        <c:lblAlgn val="ctr"/>
        <c:lblOffset val="100"/>
        <c:noMultiLvlLbl val="0"/>
      </c:catAx>
      <c:valAx>
        <c:axId val="51580363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59583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'algo i pozyskane limity'!$B$4:$C$4</c:f>
              <c:strCache>
                <c:ptCount val="2"/>
                <c:pt idx="0">
                  <c:v>Limity ogółem</c:v>
                </c:pt>
              </c:strCache>
            </c:strRef>
          </c:tx>
          <c:spPr>
            <a:ln w="60325" cap="rnd" cmpd="sng">
              <a:solidFill>
                <a:srgbClr val="00B000">
                  <a:alpha val="85000"/>
                </a:srgbClr>
              </a:solidFill>
              <a:prstDash val="solid"/>
              <a:round/>
              <a:headEnd type="non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262603818430942E-2"/>
                  <c:y val="-0.10842451458305902"/>
                </c:manualLayout>
              </c:layout>
              <c:numFmt formatCode="#,##0.0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21-441B-AA67-1F4D1ACA6712}"/>
                </c:ext>
              </c:extLst>
            </c:dLbl>
            <c:dLbl>
              <c:idx val="1"/>
              <c:layout>
                <c:manualLayout>
                  <c:x val="-3.9797261583729752E-2"/>
                  <c:y val="-0.11544088174165947"/>
                </c:manualLayout>
              </c:layout>
              <c:numFmt formatCode="#,##0.0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21-441B-AA67-1F4D1ACA6712}"/>
                </c:ext>
              </c:extLst>
            </c:dLbl>
            <c:dLbl>
              <c:idx val="2"/>
              <c:numFmt formatCode="#,##0.0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977-4A3A-8D49-F2A9934CF588}"/>
                </c:ext>
              </c:extLst>
            </c:dLbl>
            <c:dLbl>
              <c:idx val="3"/>
              <c:numFmt formatCode="#,##0.0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77-4A3A-8D49-F2A9934CF588}"/>
                </c:ext>
              </c:extLst>
            </c:dLbl>
            <c:dLbl>
              <c:idx val="4"/>
              <c:numFmt formatCode="#,##0.0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77-4A3A-8D49-F2A9934CF588}"/>
                </c:ext>
              </c:extLst>
            </c:dLbl>
            <c:dLbl>
              <c:idx val="5"/>
              <c:numFmt formatCode="#,##0.0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77-4A3A-8D49-F2A9934CF588}"/>
                </c:ext>
              </c:extLst>
            </c:dLbl>
            <c:dLbl>
              <c:idx val="7"/>
              <c:layout>
                <c:manualLayout>
                  <c:x val="-5.4373294080753691E-2"/>
                  <c:y val="0.130436895900455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21-441B-AA67-1F4D1ACA6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'algo i pozyskane limity'!$H$3:$M$3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'algo i pozyskane limity'!$H$4:$M$4</c:f>
              <c:numCache>
                <c:formatCode>#,##0.00</c:formatCode>
                <c:ptCount val="6"/>
                <c:pt idx="0">
                  <c:v>11544200</c:v>
                </c:pt>
                <c:pt idx="1">
                  <c:v>10626100</c:v>
                </c:pt>
                <c:pt idx="2">
                  <c:v>6280000</c:v>
                </c:pt>
                <c:pt idx="3">
                  <c:v>6299208.8799999999</c:v>
                </c:pt>
                <c:pt idx="4">
                  <c:v>9237166.8399999999</c:v>
                </c:pt>
                <c:pt idx="5" formatCode="General">
                  <c:v>9087902.8699999992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221-441B-AA67-1F4D1ACA6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69472"/>
        <c:axId val="73469888"/>
      </c:lineChart>
      <c:catAx>
        <c:axId val="73469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469888"/>
        <c:crosses val="autoZero"/>
        <c:auto val="1"/>
        <c:lblAlgn val="ctr"/>
        <c:lblOffset val="100"/>
        <c:noMultiLvlLbl val="0"/>
      </c:catAx>
      <c:valAx>
        <c:axId val="73469888"/>
        <c:scaling>
          <c:orientation val="minMax"/>
          <c:min val="0"/>
        </c:scaling>
        <c:delete val="1"/>
        <c:axPos val="l"/>
        <c:numFmt formatCode="#,##0.00" sourceLinked="1"/>
        <c:majorTickMark val="none"/>
        <c:minorTickMark val="none"/>
        <c:tickLblPos val="nextTo"/>
        <c:crossAx val="734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20054375092183E-2"/>
          <c:y val="0.11379876907134612"/>
          <c:w val="0.51614219081502921"/>
          <c:h val="0.734898160801182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C-4C91-B927-0242F9FE98C9}"/>
              </c:ext>
            </c:extLst>
          </c:dPt>
          <c:dPt>
            <c:idx val="1"/>
            <c:bubble3D val="0"/>
            <c:spPr>
              <a:solidFill>
                <a:schemeClr val="accent3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BC-4C91-B927-0242F9FE98C9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BC-4C91-B927-0242F9FE98C9}"/>
              </c:ext>
            </c:extLst>
          </c:dPt>
          <c:dPt>
            <c:idx val="3"/>
            <c:bubble3D val="0"/>
            <c:spPr>
              <a:solidFill>
                <a:schemeClr val="accent3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BC-4C91-B927-0242F9FE98C9}"/>
              </c:ext>
            </c:extLst>
          </c:dPt>
          <c:dPt>
            <c:idx val="4"/>
            <c:bubble3D val="0"/>
            <c:spPr>
              <a:solidFill>
                <a:schemeClr val="accent3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BC-4C91-B927-0242F9FE98C9}"/>
              </c:ext>
            </c:extLst>
          </c:dPt>
          <c:dPt>
            <c:idx val="5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BC-4C91-B927-0242F9FE98C9}"/>
              </c:ext>
            </c:extLst>
          </c:dPt>
          <c:dPt>
            <c:idx val="6"/>
            <c:bubble3D val="0"/>
            <c:spPr>
              <a:solidFill>
                <a:schemeClr val="accent3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BC-4C91-B927-0242F9FE98C9}"/>
              </c:ext>
            </c:extLst>
          </c:dPt>
          <c:dPt>
            <c:idx val="7"/>
            <c:bubble3D val="0"/>
            <c:spPr>
              <a:solidFill>
                <a:schemeClr val="accent3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0BC-4C91-B927-0242F9FE98C9}"/>
              </c:ext>
            </c:extLst>
          </c:dPt>
          <c:dLbls>
            <c:numFmt formatCode="#,##0.00\ &quot;zł&quot;" sourceLinked="0"/>
            <c:spPr>
              <a:solidFill>
                <a:schemeClr val="bg1">
                  <a:alpha val="38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 Condensed" panose="020B050602010402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'programy 2021'!$C$14:$C$21</c:f>
              <c:strCache>
                <c:ptCount val="8"/>
                <c:pt idx="0">
                  <c:v>EFS – POWER IV (2019-2021)</c:v>
                </c:pt>
                <c:pt idx="1">
                  <c:v>EFS – POWER V (2021-2022)</c:v>
                </c:pt>
                <c:pt idx="2">
                  <c:v>EFS – POWER konkursowy (2021-2023)</c:v>
                </c:pt>
                <c:pt idx="3">
                  <c:v>EFS – RPO IV (2019-2022)</c:v>
                </c:pt>
                <c:pt idx="4">
                  <c:v>Rezerwa - bezrobotni zamieszkujący na wsi</c:v>
                </c:pt>
                <c:pt idx="5">
                  <c:v>Rezerwa - aktywizacja bezrobotnych w regionach wysokiego bezrobocia</c:v>
                </c:pt>
                <c:pt idx="6">
                  <c:v>Krajowy Fundusz Szkoleniowy</c:v>
                </c:pt>
                <c:pt idx="7">
                  <c:v>Rezerwa - Krajowy Fundusz Szkoleniowy</c:v>
                </c:pt>
              </c:strCache>
            </c:strRef>
          </c:cat>
          <c:val>
            <c:numRef>
              <c:f>'programy 2021'!$D$14:$D$21</c:f>
              <c:numCache>
                <c:formatCode>"zł"#,##0.00_);[Red]\("zł"#,##0.00\)</c:formatCode>
                <c:ptCount val="8"/>
                <c:pt idx="0">
                  <c:v>336472.69</c:v>
                </c:pt>
                <c:pt idx="1">
                  <c:v>1558471.35</c:v>
                </c:pt>
                <c:pt idx="2">
                  <c:v>328470</c:v>
                </c:pt>
                <c:pt idx="3">
                  <c:v>1930839.14</c:v>
                </c:pt>
                <c:pt idx="4">
                  <c:v>500000</c:v>
                </c:pt>
                <c:pt idx="5">
                  <c:v>700000</c:v>
                </c:pt>
                <c:pt idx="6">
                  <c:v>195000</c:v>
                </c:pt>
                <c:pt idx="7">
                  <c:v>135600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0BC-4C91-B927-0242F9FE9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2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90571003457035E-2"/>
          <c:y val="0"/>
          <c:w val="0.95578072167111883"/>
          <c:h val="1"/>
        </c:manualLayout>
      </c:layout>
      <c:doughnut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3">
                  <a:shade val="45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B-4565-9A8A-BC3538D58843}"/>
              </c:ext>
            </c:extLst>
          </c:dPt>
          <c:dPt>
            <c:idx val="1"/>
            <c:bubble3D val="0"/>
            <c:spPr>
              <a:solidFill>
                <a:schemeClr val="accent3">
                  <a:shade val="61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B-4565-9A8A-BC3538D58843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9B-4565-9A8A-BC3538D58843}"/>
              </c:ext>
            </c:extLst>
          </c:dPt>
          <c:dPt>
            <c:idx val="3"/>
            <c:bubble3D val="0"/>
            <c:spPr>
              <a:solidFill>
                <a:schemeClr val="accent3">
                  <a:shade val="92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9B-4565-9A8A-BC3538D58843}"/>
              </c:ext>
            </c:extLst>
          </c:dPt>
          <c:dPt>
            <c:idx val="4"/>
            <c:bubble3D val="0"/>
            <c:spPr>
              <a:solidFill>
                <a:schemeClr val="accent3">
                  <a:tint val="93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9B-4565-9A8A-BC3538D58843}"/>
              </c:ext>
            </c:extLst>
          </c:dPt>
          <c:dPt>
            <c:idx val="5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9B-4565-9A8A-BC3538D58843}"/>
              </c:ext>
            </c:extLst>
          </c:dPt>
          <c:dPt>
            <c:idx val="6"/>
            <c:bubble3D val="0"/>
            <c:spPr>
              <a:solidFill>
                <a:schemeClr val="accent3">
                  <a:tint val="62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9B-4565-9A8A-BC3538D58843}"/>
              </c:ext>
            </c:extLst>
          </c:dPt>
          <c:dPt>
            <c:idx val="7"/>
            <c:bubble3D val="0"/>
            <c:spPr>
              <a:solidFill>
                <a:schemeClr val="accent3">
                  <a:tint val="46000"/>
                </a:scheme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59B-4565-9A8A-BC3538D58843}"/>
              </c:ext>
            </c:extLst>
          </c:dPt>
          <c:dLbls>
            <c:dLbl>
              <c:idx val="0"/>
              <c:numFmt formatCode="#,##0.00\ &quot;zł&quot;" sourceLinked="0"/>
              <c:spPr>
                <a:solidFill>
                  <a:schemeClr val="bg1">
                    <a:alpha val="38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 Condensed" panose="020B0506020104020203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5447829606218"/>
                      <c:h val="5.5871679578984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9B-4565-9A8A-BC3538D58843}"/>
                </c:ext>
              </c:extLst>
            </c:dLbl>
            <c:dLbl>
              <c:idx val="3"/>
              <c:numFmt formatCode="#,##0.00\ &quot;zł&quot;" sourceLinked="0"/>
              <c:spPr>
                <a:solidFill>
                  <a:schemeClr val="bg1">
                    <a:alpha val="38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 Condensed" panose="020B0506020104020203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27374368667941"/>
                      <c:h val="5.5871679578984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59B-4565-9A8A-BC3538D58843}"/>
                </c:ext>
              </c:extLst>
            </c:dLbl>
            <c:numFmt formatCode="#,##0.00\ &quot;zł&quot;" sourceLinked="0"/>
            <c:spPr>
              <a:solidFill>
                <a:schemeClr val="bg1">
                  <a:alpha val="38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 Condensed" panose="020B050602010402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'programy 2022'!$C$6:$C$10</c:f>
              <c:strCache>
                <c:ptCount val="5"/>
                <c:pt idx="0">
                  <c:v>EFS – POWER V (2021-2022)</c:v>
                </c:pt>
                <c:pt idx="1">
                  <c:v>EFS – POWER konkursowy (2021-2023)</c:v>
                </c:pt>
                <c:pt idx="2">
                  <c:v>EFS – RPO IV (2019-2022)</c:v>
                </c:pt>
                <c:pt idx="3">
                  <c:v>EFS – RPO V (2022)</c:v>
                </c:pt>
                <c:pt idx="4">
                  <c:v>Krajowy Fundusz Szkoleniowy</c:v>
                </c:pt>
              </c:strCache>
            </c:strRef>
          </c:cat>
          <c:val>
            <c:numRef>
              <c:f>'programy 2022'!$D$6:$D$10</c:f>
              <c:numCache>
                <c:formatCode>_("zł"* #,##0.00_);_("zł"* \(#,##0.00\);_("zł"* "-"??_);_(@_)</c:formatCode>
                <c:ptCount val="5"/>
                <c:pt idx="0">
                  <c:v>1725612.45</c:v>
                </c:pt>
                <c:pt idx="1">
                  <c:v>389730</c:v>
                </c:pt>
                <c:pt idx="2">
                  <c:v>187500</c:v>
                </c:pt>
                <c:pt idx="3">
                  <c:v>1909163.15</c:v>
                </c:pt>
                <c:pt idx="4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9B-4565-9A8A-BC3538D58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2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2980188661047"/>
          <c:y val="2.3951385374190247E-2"/>
          <c:w val="0.88249613980409247"/>
          <c:h val="0.925536737344684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72-4EF9-BCBA-B469E83BFC7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72-4EF9-BCBA-B469E83BFC7F}"/>
              </c:ext>
            </c:extLst>
          </c:dPt>
          <c:dPt>
            <c:idx val="16"/>
            <c:invertIfNegative val="0"/>
            <c:bubble3D val="0"/>
            <c:spPr>
              <a:solidFill>
                <a:srgbClr val="008D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72-4EF9-BCBA-B469E83BFC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72-4EF9-BCBA-B469E83BFC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2-4EF9-BCBA-B469E83BFC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72-4EF9-BCBA-B469E83BFC7F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72-4EF9-BCBA-B469E83BFC7F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72-4EF9-BCBA-B469E83BFC7F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72-4EF9-BCBA-B469E83BFC7F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72-4EF9-BCBA-B469E83B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'2021'!$A$2:$A$27</c:f>
              <c:strCache>
                <c:ptCount val="26"/>
                <c:pt idx="0">
                  <c:v>Polska</c:v>
                </c:pt>
                <c:pt idx="1">
                  <c:v>Województwo K-P</c:v>
                </c:pt>
                <c:pt idx="3">
                  <c:v>Bydgoszcz Grodzki</c:v>
                </c:pt>
                <c:pt idx="4">
                  <c:v>Bydgoszcz Ziemski</c:v>
                </c:pt>
                <c:pt idx="5">
                  <c:v>Toruń Grodzki</c:v>
                </c:pt>
                <c:pt idx="6">
                  <c:v>Świecie</c:v>
                </c:pt>
                <c:pt idx="7">
                  <c:v>Brodnica</c:v>
                </c:pt>
                <c:pt idx="8">
                  <c:v>Włocławek Grodzki</c:v>
                </c:pt>
                <c:pt idx="9">
                  <c:v>Rypin</c:v>
                </c:pt>
                <c:pt idx="10">
                  <c:v>Żnin</c:v>
                </c:pt>
                <c:pt idx="11">
                  <c:v>Mogilno</c:v>
                </c:pt>
                <c:pt idx="12">
                  <c:v>Toruń Ziemski</c:v>
                </c:pt>
                <c:pt idx="13">
                  <c:v>Tuchola</c:v>
                </c:pt>
                <c:pt idx="14">
                  <c:v>Golub-Dobrzyń</c:v>
                </c:pt>
                <c:pt idx="15">
                  <c:v>Nakło Nad Notecią</c:v>
                </c:pt>
                <c:pt idx="16">
                  <c:v>Sępólno Krajeńskie</c:v>
                </c:pt>
                <c:pt idx="17">
                  <c:v>Grudziądz Grodzki</c:v>
                </c:pt>
                <c:pt idx="18">
                  <c:v>Wąbrzeźno</c:v>
                </c:pt>
                <c:pt idx="19">
                  <c:v>Chełmno</c:v>
                </c:pt>
                <c:pt idx="20">
                  <c:v>Inowrocław</c:v>
                </c:pt>
                <c:pt idx="21">
                  <c:v>Aleksandrów Kujawski</c:v>
                </c:pt>
                <c:pt idx="22">
                  <c:v>Grudziądz Ziemski</c:v>
                </c:pt>
                <c:pt idx="23">
                  <c:v>Włocławek Ziemski</c:v>
                </c:pt>
                <c:pt idx="24">
                  <c:v>Lipno</c:v>
                </c:pt>
                <c:pt idx="25">
                  <c:v>Radziejów</c:v>
                </c:pt>
              </c:strCache>
            </c:strRef>
          </c:cat>
          <c:val>
            <c:numRef>
              <c:f>'2021'!$B$2:$B$27</c:f>
              <c:numCache>
                <c:formatCode>0.0</c:formatCode>
                <c:ptCount val="26"/>
                <c:pt idx="0">
                  <c:v>5.4</c:v>
                </c:pt>
                <c:pt idx="1">
                  <c:v>7.7</c:v>
                </c:pt>
                <c:pt idx="3">
                  <c:v>2.5</c:v>
                </c:pt>
                <c:pt idx="4">
                  <c:v>3.8</c:v>
                </c:pt>
                <c:pt idx="5">
                  <c:v>4</c:v>
                </c:pt>
                <c:pt idx="6">
                  <c:v>6.1</c:v>
                </c:pt>
                <c:pt idx="7">
                  <c:v>6.2</c:v>
                </c:pt>
                <c:pt idx="8">
                  <c:v>8.6</c:v>
                </c:pt>
                <c:pt idx="9">
                  <c:v>9</c:v>
                </c:pt>
                <c:pt idx="10">
                  <c:v>9</c:v>
                </c:pt>
                <c:pt idx="11">
                  <c:v>9.5</c:v>
                </c:pt>
                <c:pt idx="12">
                  <c:v>9.6</c:v>
                </c:pt>
                <c:pt idx="13">
                  <c:v>9.9</c:v>
                </c:pt>
                <c:pt idx="14">
                  <c:v>10.5</c:v>
                </c:pt>
                <c:pt idx="15">
                  <c:v>10.9</c:v>
                </c:pt>
                <c:pt idx="16">
                  <c:v>11</c:v>
                </c:pt>
                <c:pt idx="17">
                  <c:v>11.1</c:v>
                </c:pt>
                <c:pt idx="18">
                  <c:v>11.2</c:v>
                </c:pt>
                <c:pt idx="19">
                  <c:v>11.5</c:v>
                </c:pt>
                <c:pt idx="20">
                  <c:v>11.7</c:v>
                </c:pt>
                <c:pt idx="21">
                  <c:v>11.9</c:v>
                </c:pt>
                <c:pt idx="22">
                  <c:v>12</c:v>
                </c:pt>
                <c:pt idx="23">
                  <c:v>12.8</c:v>
                </c:pt>
                <c:pt idx="24">
                  <c:v>13</c:v>
                </c:pt>
                <c:pt idx="25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2-4EF9-BCBA-B469E83BF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62909151"/>
        <c:axId val="662912479"/>
      </c:barChart>
      <c:catAx>
        <c:axId val="662909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662912479"/>
        <c:crosses val="autoZero"/>
        <c:auto val="1"/>
        <c:lblAlgn val="ctr"/>
        <c:lblOffset val="100"/>
        <c:noMultiLvlLbl val="0"/>
      </c:catAx>
      <c:valAx>
        <c:axId val="662912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66290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'liczba bezrobotnych'!$D$1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682A"/>
            </a:solidFill>
            <a:ln>
              <a:noFill/>
            </a:ln>
            <a:effectLst/>
          </c:spPr>
          <c:invertIfNegative val="0"/>
          <c:cat>
            <c:strRef>
              <c:f>'liczba bezrobotnych'!$A$2:$A$13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'liczba bezrobotnych'!$D$2:$D$13</c:f>
              <c:numCache>
                <c:formatCode>General</c:formatCode>
                <c:ptCount val="12"/>
                <c:pt idx="0">
                  <c:v>2582</c:v>
                </c:pt>
                <c:pt idx="1">
                  <c:v>2442</c:v>
                </c:pt>
                <c:pt idx="2">
                  <c:v>2294</c:v>
                </c:pt>
                <c:pt idx="3">
                  <c:v>2142</c:v>
                </c:pt>
                <c:pt idx="4">
                  <c:v>2061</c:v>
                </c:pt>
                <c:pt idx="5">
                  <c:v>1986</c:v>
                </c:pt>
                <c:pt idx="6">
                  <c:v>2043</c:v>
                </c:pt>
                <c:pt idx="7">
                  <c:v>1941</c:v>
                </c:pt>
                <c:pt idx="8">
                  <c:v>1859</c:v>
                </c:pt>
                <c:pt idx="9">
                  <c:v>1820</c:v>
                </c:pt>
                <c:pt idx="10">
                  <c:v>1869</c:v>
                </c:pt>
                <c:pt idx="11">
                  <c:v>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8-4308-94FA-33B055DEF027}"/>
            </c:ext>
          </c:extLst>
        </c:ser>
        <c:ser>
          <c:idx val="1"/>
          <c:order val="1"/>
          <c:tx>
            <c:strRef>
              <c:f>'liczba bezrobotnych'!$E$1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00"/>
            </a:solidFill>
            <a:ln>
              <a:noFill/>
            </a:ln>
            <a:effectLst/>
          </c:spPr>
          <c:invertIfNegative val="0"/>
          <c:cat>
            <c:strRef>
              <c:f>'liczba bezrobotnych'!$A$2:$A$13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'liczba bezrobotnych'!$E$2:$E$13</c:f>
              <c:numCache>
                <c:formatCode>General</c:formatCode>
                <c:ptCount val="12"/>
                <c:pt idx="0">
                  <c:v>2094</c:v>
                </c:pt>
                <c:pt idx="1">
                  <c:v>1989</c:v>
                </c:pt>
                <c:pt idx="2">
                  <c:v>1920</c:v>
                </c:pt>
                <c:pt idx="3">
                  <c:v>1867</c:v>
                </c:pt>
                <c:pt idx="4">
                  <c:v>1807</c:v>
                </c:pt>
                <c:pt idx="5">
                  <c:v>1726</c:v>
                </c:pt>
                <c:pt idx="6">
                  <c:v>1760</c:v>
                </c:pt>
                <c:pt idx="7">
                  <c:v>1699</c:v>
                </c:pt>
                <c:pt idx="8">
                  <c:v>1594</c:v>
                </c:pt>
                <c:pt idx="9">
                  <c:v>1617</c:v>
                </c:pt>
                <c:pt idx="10">
                  <c:v>1662</c:v>
                </c:pt>
                <c:pt idx="11">
                  <c:v>1863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8-4308-94FA-33B055DEF027}"/>
            </c:ext>
          </c:extLst>
        </c:ser>
        <c:ser>
          <c:idx val="2"/>
          <c:order val="2"/>
          <c:tx>
            <c:strRef>
              <c:f>'liczba bezrobotnych'!$F$1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682A"/>
            </a:solidFill>
            <a:ln>
              <a:noFill/>
            </a:ln>
            <a:effectLst/>
          </c:spPr>
          <c:invertIfNegative val="0"/>
          <c:cat>
            <c:strRef>
              <c:f>'liczba bezrobotnych'!$A$2:$A$13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'liczba bezrobotnych'!$F$2:$F$13</c:f>
              <c:numCache>
                <c:formatCode>General</c:formatCode>
                <c:ptCount val="12"/>
                <c:pt idx="0">
                  <c:v>1854</c:v>
                </c:pt>
                <c:pt idx="1">
                  <c:v>1854</c:v>
                </c:pt>
                <c:pt idx="2">
                  <c:v>1741</c:v>
                </c:pt>
                <c:pt idx="3">
                  <c:v>1664</c:v>
                </c:pt>
                <c:pt idx="4">
                  <c:v>1628</c:v>
                </c:pt>
                <c:pt idx="5">
                  <c:v>1597</c:v>
                </c:pt>
                <c:pt idx="6">
                  <c:v>1632</c:v>
                </c:pt>
                <c:pt idx="7">
                  <c:v>1578</c:v>
                </c:pt>
                <c:pt idx="8">
                  <c:v>1512</c:v>
                </c:pt>
                <c:pt idx="9">
                  <c:v>1488</c:v>
                </c:pt>
                <c:pt idx="10">
                  <c:v>1540</c:v>
                </c:pt>
                <c:pt idx="11">
                  <c:v>1732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8-4308-94FA-33B055DEF027}"/>
            </c:ext>
          </c:extLst>
        </c:ser>
        <c:ser>
          <c:idx val="3"/>
          <c:order val="3"/>
          <c:tx>
            <c:strRef>
              <c:f>'liczba bezrobotnych'!$G$1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00"/>
            </a:solidFill>
            <a:ln>
              <a:noFill/>
            </a:ln>
            <a:effectLst/>
          </c:spPr>
          <c:invertIfNegative val="0"/>
          <c:cat>
            <c:strRef>
              <c:f>'liczba bezrobotnych'!$A$2:$A$13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'liczba bezrobotnych'!$G$2:$G$13</c:f>
              <c:numCache>
                <c:formatCode>General</c:formatCode>
                <c:ptCount val="12"/>
                <c:pt idx="0">
                  <c:v>1750</c:v>
                </c:pt>
                <c:pt idx="1">
                  <c:v>1676</c:v>
                </c:pt>
                <c:pt idx="2">
                  <c:v>1671</c:v>
                </c:pt>
                <c:pt idx="3">
                  <c:v>1758</c:v>
                </c:pt>
                <c:pt idx="4">
                  <c:v>1829</c:v>
                </c:pt>
                <c:pt idx="5">
                  <c:v>1848</c:v>
                </c:pt>
                <c:pt idx="6">
                  <c:v>1871</c:v>
                </c:pt>
                <c:pt idx="7">
                  <c:v>1771</c:v>
                </c:pt>
                <c:pt idx="8">
                  <c:v>1705</c:v>
                </c:pt>
                <c:pt idx="9">
                  <c:v>1669</c:v>
                </c:pt>
                <c:pt idx="10">
                  <c:v>1739</c:v>
                </c:pt>
                <c:pt idx="11">
                  <c:v>1833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D8-4308-94FA-33B055DEF027}"/>
            </c:ext>
          </c:extLst>
        </c:ser>
        <c:ser>
          <c:idx val="4"/>
          <c:order val="4"/>
          <c:tx>
            <c:strRef>
              <c:f>'liczba bezrobotnych'!$H$1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682A"/>
            </a:solidFill>
            <a:ln>
              <a:noFill/>
            </a:ln>
            <a:effectLst/>
          </c:spPr>
          <c:invertIfNegative val="0"/>
          <c:cat>
            <c:strRef>
              <c:f>'liczba bezrobotnych'!$A$2:$A$13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'liczba bezrobotnych'!$H$2:$H$13</c:f>
              <c:numCache>
                <c:formatCode>General</c:formatCode>
                <c:ptCount val="12"/>
                <c:pt idx="0">
                  <c:v>1788</c:v>
                </c:pt>
                <c:pt idx="1">
                  <c:v>1733</c:v>
                </c:pt>
                <c:pt idx="2">
                  <c:v>1674</c:v>
                </c:pt>
                <c:pt idx="3">
                  <c:v>1629</c:v>
                </c:pt>
                <c:pt idx="4">
                  <c:v>1599</c:v>
                </c:pt>
                <c:pt idx="5">
                  <c:v>1569</c:v>
                </c:pt>
                <c:pt idx="6">
                  <c:v>1606</c:v>
                </c:pt>
                <c:pt idx="7">
                  <c:v>1547</c:v>
                </c:pt>
                <c:pt idx="8">
                  <c:v>1494</c:v>
                </c:pt>
                <c:pt idx="9">
                  <c:v>1488</c:v>
                </c:pt>
                <c:pt idx="10">
                  <c:v>1498</c:v>
                </c:pt>
                <c:pt idx="11">
                  <c:v>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D8-4308-94FA-33B055DEF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835360"/>
        <c:axId val="2053312048"/>
      </c:barChart>
      <c:catAx>
        <c:axId val="20528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2053312048"/>
        <c:crosses val="autoZero"/>
        <c:auto val="1"/>
        <c:lblAlgn val="ctr"/>
        <c:lblOffset val="100"/>
        <c:noMultiLvlLbl val="0"/>
      </c:catAx>
      <c:valAx>
        <c:axId val="205331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20528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'według wykształcenia'!$A$11</c:f>
              <c:strCache>
                <c:ptCount val="1"/>
                <c:pt idx="0">
                  <c:v>zasadnicze zawodowe</c:v>
                </c:pt>
              </c:strCache>
            </c:strRef>
          </c:tx>
          <c:spPr>
            <a:ln w="50800" cap="rnd">
              <a:solidFill>
                <a:srgbClr val="92D050"/>
              </a:solidFill>
              <a:round/>
              <a:headEnd type="none"/>
            </a:ln>
            <a:effectLst/>
          </c:spPr>
          <c:marker>
            <c:symbol val="none"/>
          </c:marker>
          <c:cat>
            <c:numRef>
              <c:f>'według wykształcenia'!$D$10:$H$10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wykształcenia'!$D$11:$H$11</c:f>
              <c:numCache>
                <c:formatCode>General</c:formatCode>
                <c:ptCount val="5"/>
                <c:pt idx="0">
                  <c:v>752</c:v>
                </c:pt>
                <c:pt idx="1">
                  <c:v>666</c:v>
                </c:pt>
                <c:pt idx="2">
                  <c:v>625</c:v>
                </c:pt>
                <c:pt idx="3">
                  <c:v>653</c:v>
                </c:pt>
                <c:pt idx="4">
                  <c:v>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6E-4F24-8F9F-B081D60EAE2E}"/>
            </c:ext>
          </c:extLst>
        </c:ser>
        <c:ser>
          <c:idx val="1"/>
          <c:order val="1"/>
          <c:tx>
            <c:strRef>
              <c:f>'według wykształcenia'!$A$12</c:f>
              <c:strCache>
                <c:ptCount val="1"/>
                <c:pt idx="0">
                  <c:v>gimnazjalne i poniżej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'według wykształcenia'!$D$10:$H$10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wykształcenia'!$D$12:$H$12</c:f>
              <c:numCache>
                <c:formatCode>General</c:formatCode>
                <c:ptCount val="5"/>
                <c:pt idx="0">
                  <c:v>608</c:v>
                </c:pt>
                <c:pt idx="1">
                  <c:v>539</c:v>
                </c:pt>
                <c:pt idx="2">
                  <c:v>501</c:v>
                </c:pt>
                <c:pt idx="3">
                  <c:v>519</c:v>
                </c:pt>
                <c:pt idx="4">
                  <c:v>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6E-4F24-8F9F-B081D60EAE2E}"/>
            </c:ext>
          </c:extLst>
        </c:ser>
        <c:ser>
          <c:idx val="2"/>
          <c:order val="2"/>
          <c:tx>
            <c:strRef>
              <c:f>'według wykształcenia'!$A$13</c:f>
              <c:strCache>
                <c:ptCount val="1"/>
                <c:pt idx="0">
                  <c:v>policealne i średnie zawodowe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'według wykształcenia'!$D$10:$H$10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wykształcenia'!$D$13:$H$13</c:f>
              <c:numCache>
                <c:formatCode>General</c:formatCode>
                <c:ptCount val="5"/>
                <c:pt idx="0">
                  <c:v>412</c:v>
                </c:pt>
                <c:pt idx="1">
                  <c:v>365</c:v>
                </c:pt>
                <c:pt idx="2">
                  <c:v>335</c:v>
                </c:pt>
                <c:pt idx="3">
                  <c:v>365</c:v>
                </c:pt>
                <c:pt idx="4">
                  <c:v>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6E-4F24-8F9F-B081D60EAE2E}"/>
            </c:ext>
          </c:extLst>
        </c:ser>
        <c:ser>
          <c:idx val="3"/>
          <c:order val="3"/>
          <c:tx>
            <c:strRef>
              <c:f>'według wykształcenia'!$A$14</c:f>
              <c:strCache>
                <c:ptCount val="1"/>
                <c:pt idx="0">
                  <c:v>średnie ogólnokształcące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'według wykształcenia'!$D$10:$H$10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wykształcenia'!$D$14:$H$14</c:f>
              <c:numCache>
                <c:formatCode>General</c:formatCode>
                <c:ptCount val="5"/>
                <c:pt idx="0">
                  <c:v>195</c:v>
                </c:pt>
                <c:pt idx="1">
                  <c:v>191</c:v>
                </c:pt>
                <c:pt idx="2">
                  <c:v>162</c:v>
                </c:pt>
                <c:pt idx="3">
                  <c:v>195</c:v>
                </c:pt>
                <c:pt idx="4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6E-4F24-8F9F-B081D60EAE2E}"/>
            </c:ext>
          </c:extLst>
        </c:ser>
        <c:ser>
          <c:idx val="4"/>
          <c:order val="4"/>
          <c:tx>
            <c:strRef>
              <c:f>'według wykształcenia'!$A$15</c:f>
              <c:strCache>
                <c:ptCount val="1"/>
                <c:pt idx="0">
                  <c:v>wyższe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'według wykształcenia'!$D$10:$H$10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wykształcenia'!$D$15:$H$15</c:f>
              <c:numCache>
                <c:formatCode>General</c:formatCode>
                <c:ptCount val="5"/>
                <c:pt idx="0">
                  <c:v>104</c:v>
                </c:pt>
                <c:pt idx="1">
                  <c:v>102</c:v>
                </c:pt>
                <c:pt idx="2">
                  <c:v>100</c:v>
                </c:pt>
                <c:pt idx="3">
                  <c:v>101</c:v>
                </c:pt>
                <c:pt idx="4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6E-4F24-8F9F-B081D60EA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876137343"/>
        <c:axId val="1787335551"/>
      </c:lineChart>
      <c:catAx>
        <c:axId val="187613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787335551"/>
        <c:crosses val="autoZero"/>
        <c:auto val="1"/>
        <c:lblAlgn val="ctr"/>
        <c:lblOffset val="100"/>
        <c:tickMarkSkip val="1"/>
        <c:noMultiLvlLbl val="0"/>
      </c:catAx>
      <c:valAx>
        <c:axId val="178733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876137343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'czas bez pracy'!$A$11</c:f>
              <c:strCache>
                <c:ptCount val="1"/>
                <c:pt idx="0">
                  <c:v>do 6 miesięcy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'czas bez pracy'!$D$9:$H$9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'czas bez pracy'!$D$11:$H$11</c:f>
              <c:numCache>
                <c:formatCode>General</c:formatCode>
                <c:ptCount val="5"/>
                <c:pt idx="0">
                  <c:v>992</c:v>
                </c:pt>
                <c:pt idx="1">
                  <c:v>893</c:v>
                </c:pt>
                <c:pt idx="2">
                  <c:v>799</c:v>
                </c:pt>
                <c:pt idx="3">
                  <c:v>699</c:v>
                </c:pt>
                <c:pt idx="4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0-4FD6-920A-4D2BA73D99F5}"/>
            </c:ext>
          </c:extLst>
        </c:ser>
        <c:ser>
          <c:idx val="2"/>
          <c:order val="1"/>
          <c:tx>
            <c:strRef>
              <c:f>'czas bez pracy'!$A$12</c:f>
              <c:strCache>
                <c:ptCount val="1"/>
                <c:pt idx="0">
                  <c:v>6-12 miesięcy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'czas bez pracy'!$D$9:$H$9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'czas bez pracy'!$D$12:$H$12</c:f>
              <c:numCache>
                <c:formatCode>General</c:formatCode>
                <c:ptCount val="5"/>
                <c:pt idx="0">
                  <c:v>294</c:v>
                </c:pt>
                <c:pt idx="1">
                  <c:v>235</c:v>
                </c:pt>
                <c:pt idx="2">
                  <c:v>235</c:v>
                </c:pt>
                <c:pt idx="3">
                  <c:v>305</c:v>
                </c:pt>
                <c:pt idx="4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0-4FD6-920A-4D2BA73D99F5}"/>
            </c:ext>
          </c:extLst>
        </c:ser>
        <c:ser>
          <c:idx val="3"/>
          <c:order val="2"/>
          <c:tx>
            <c:strRef>
              <c:f>'czas bez pracy'!$A$13</c:f>
              <c:strCache>
                <c:ptCount val="1"/>
                <c:pt idx="0">
                  <c:v>12-24 miesiące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'czas bez pracy'!$D$9:$H$9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'czas bez pracy'!$D$13:$H$13</c:f>
              <c:numCache>
                <c:formatCode>General</c:formatCode>
                <c:ptCount val="5"/>
                <c:pt idx="0">
                  <c:v>304</c:v>
                </c:pt>
                <c:pt idx="1">
                  <c:v>258</c:v>
                </c:pt>
                <c:pt idx="2">
                  <c:v>240</c:v>
                </c:pt>
                <c:pt idx="3">
                  <c:v>337</c:v>
                </c:pt>
                <c:pt idx="4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0-4FD6-920A-4D2BA73D99F5}"/>
            </c:ext>
          </c:extLst>
        </c:ser>
        <c:ser>
          <c:idx val="4"/>
          <c:order val="3"/>
          <c:tx>
            <c:strRef>
              <c:f>'czas bez pracy'!$A$14</c:f>
              <c:strCache>
                <c:ptCount val="1"/>
                <c:pt idx="0">
                  <c:v>pow. 24 miesięcy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'czas bez pracy'!$D$9:$H$9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'czas bez pracy'!$D$14:$H$14</c:f>
              <c:numCache>
                <c:formatCode>General</c:formatCode>
                <c:ptCount val="5"/>
                <c:pt idx="0">
                  <c:v>481</c:v>
                </c:pt>
                <c:pt idx="1">
                  <c:v>477</c:v>
                </c:pt>
                <c:pt idx="2">
                  <c:v>449</c:v>
                </c:pt>
                <c:pt idx="3">
                  <c:v>492</c:v>
                </c:pt>
                <c:pt idx="4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10-4FD6-920A-4D2BA73D9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1840895"/>
        <c:axId val="1875141151"/>
      </c:barChart>
      <c:catAx>
        <c:axId val="188184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875141151"/>
        <c:crosses val="autoZero"/>
        <c:auto val="1"/>
        <c:lblAlgn val="ctr"/>
        <c:lblOffset val="100"/>
        <c:noMultiLvlLbl val="0"/>
      </c:catAx>
      <c:valAx>
        <c:axId val="1875141151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881840895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'według wieku'!$A$12</c:f>
              <c:strCache>
                <c:ptCount val="1"/>
                <c:pt idx="0">
                  <c:v>w wieku 25-34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'według wieku'!$D$11:$H$11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wieku'!$D$12:$H$12</c:f>
              <c:numCache>
                <c:formatCode>General</c:formatCode>
                <c:ptCount val="5"/>
                <c:pt idx="0">
                  <c:v>623</c:v>
                </c:pt>
                <c:pt idx="1">
                  <c:v>551</c:v>
                </c:pt>
                <c:pt idx="2">
                  <c:v>507</c:v>
                </c:pt>
                <c:pt idx="3">
                  <c:v>511</c:v>
                </c:pt>
                <c:pt idx="4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FB2-9CA6-1749130BC7DF}"/>
            </c:ext>
          </c:extLst>
        </c:ser>
        <c:ser>
          <c:idx val="1"/>
          <c:order val="1"/>
          <c:tx>
            <c:strRef>
              <c:f>'według wieku'!$A$13</c:f>
              <c:strCache>
                <c:ptCount val="1"/>
                <c:pt idx="0">
                  <c:v>w wieku 35-44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'według wieku'!$D$11:$H$11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wieku'!$D$13:$H$13</c:f>
              <c:numCache>
                <c:formatCode>General</c:formatCode>
                <c:ptCount val="5"/>
                <c:pt idx="0">
                  <c:v>449</c:v>
                </c:pt>
                <c:pt idx="1">
                  <c:v>409</c:v>
                </c:pt>
                <c:pt idx="2">
                  <c:v>374</c:v>
                </c:pt>
                <c:pt idx="3">
                  <c:v>430</c:v>
                </c:pt>
                <c:pt idx="4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FB2-9CA6-1749130BC7DF}"/>
            </c:ext>
          </c:extLst>
        </c:ser>
        <c:ser>
          <c:idx val="2"/>
          <c:order val="2"/>
          <c:tx>
            <c:strRef>
              <c:f>'według wieku'!$A$14</c:f>
              <c:strCache>
                <c:ptCount val="1"/>
                <c:pt idx="0">
                  <c:v>w wieku 45-54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'według wieku'!$D$11:$H$11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wieku'!$D$14:$H$14</c:f>
              <c:numCache>
                <c:formatCode>General</c:formatCode>
                <c:ptCount val="5"/>
                <c:pt idx="0">
                  <c:v>345</c:v>
                </c:pt>
                <c:pt idx="1">
                  <c:v>326</c:v>
                </c:pt>
                <c:pt idx="2">
                  <c:v>316</c:v>
                </c:pt>
                <c:pt idx="3">
                  <c:v>316</c:v>
                </c:pt>
                <c:pt idx="4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61-4FB2-9CA6-1749130BC7DF}"/>
            </c:ext>
          </c:extLst>
        </c:ser>
        <c:ser>
          <c:idx val="3"/>
          <c:order val="3"/>
          <c:tx>
            <c:strRef>
              <c:f>'według wieku'!$A$15</c:f>
              <c:strCache>
                <c:ptCount val="1"/>
                <c:pt idx="0">
                  <c:v>w wieku 18-24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'według wieku'!$D$11:$H$11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wieku'!$D$15:$H$15</c:f>
              <c:numCache>
                <c:formatCode>General</c:formatCode>
                <c:ptCount val="5"/>
                <c:pt idx="0">
                  <c:v>326</c:v>
                </c:pt>
                <c:pt idx="1">
                  <c:v>282</c:v>
                </c:pt>
                <c:pt idx="2">
                  <c:v>220</c:v>
                </c:pt>
                <c:pt idx="3">
                  <c:v>270</c:v>
                </c:pt>
                <c:pt idx="4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61-4FB2-9CA6-1749130BC7DF}"/>
            </c:ext>
          </c:extLst>
        </c:ser>
        <c:ser>
          <c:idx val="4"/>
          <c:order val="4"/>
          <c:tx>
            <c:strRef>
              <c:f>'według wieku'!$A$16</c:f>
              <c:strCache>
                <c:ptCount val="1"/>
                <c:pt idx="0">
                  <c:v>w wieku 55-59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'według wieku'!$D$11:$H$11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wieku'!$D$16:$H$16</c:f>
              <c:numCache>
                <c:formatCode>General</c:formatCode>
                <c:ptCount val="5"/>
                <c:pt idx="0">
                  <c:v>242</c:v>
                </c:pt>
                <c:pt idx="1">
                  <c:v>198</c:v>
                </c:pt>
                <c:pt idx="2">
                  <c:v>195</c:v>
                </c:pt>
                <c:pt idx="3">
                  <c:v>195</c:v>
                </c:pt>
                <c:pt idx="4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61-4FB2-9CA6-1749130BC7DF}"/>
            </c:ext>
          </c:extLst>
        </c:ser>
        <c:ser>
          <c:idx val="5"/>
          <c:order val="5"/>
          <c:tx>
            <c:strRef>
              <c:f>'według wieku'!$A$17</c:f>
              <c:strCache>
                <c:ptCount val="1"/>
                <c:pt idx="0">
                  <c:v>powyżej 60 r. ż.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'według wieku'!$D$11:$H$11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wieku'!$D$17:$H$17</c:f>
              <c:numCache>
                <c:formatCode>General</c:formatCode>
                <c:ptCount val="5"/>
                <c:pt idx="0">
                  <c:v>86</c:v>
                </c:pt>
                <c:pt idx="1">
                  <c:v>97</c:v>
                </c:pt>
                <c:pt idx="2">
                  <c:v>111</c:v>
                </c:pt>
                <c:pt idx="3">
                  <c:v>111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61-4FB2-9CA6-1749130BC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136143"/>
        <c:axId val="1884262927"/>
      </c:barChart>
      <c:catAx>
        <c:axId val="187613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884262927"/>
        <c:crosses val="autoZero"/>
        <c:auto val="1"/>
        <c:lblAlgn val="ctr"/>
        <c:lblOffset val="100"/>
        <c:noMultiLvlLbl val="0"/>
      </c:catAx>
      <c:valAx>
        <c:axId val="1884262927"/>
        <c:scaling>
          <c:orientation val="minMax"/>
          <c:max val="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876136143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513598204188143E-2"/>
          <c:y val="3.2454354143445691E-2"/>
          <c:w val="0.93648640179581188"/>
          <c:h val="0.78847864872292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'według zamieszkania'!$A$8</c:f>
              <c:strCache>
                <c:ptCount val="1"/>
                <c:pt idx="0">
                  <c:v>miasto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'według zamieszkania'!$D$7:$H$7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zamieszkania'!$D$8:$H$8</c:f>
              <c:numCache>
                <c:formatCode>General</c:formatCode>
                <c:ptCount val="5"/>
                <c:pt idx="0">
                  <c:v>783</c:v>
                </c:pt>
                <c:pt idx="1">
                  <c:v>713</c:v>
                </c:pt>
                <c:pt idx="2">
                  <c:v>661</c:v>
                </c:pt>
                <c:pt idx="3">
                  <c:v>719</c:v>
                </c:pt>
                <c:pt idx="4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E-4B9A-9EFD-5A45B178C588}"/>
            </c:ext>
          </c:extLst>
        </c:ser>
        <c:ser>
          <c:idx val="1"/>
          <c:order val="1"/>
          <c:tx>
            <c:strRef>
              <c:f>'według zamieszkania'!$A$9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'według zamieszkania'!$D$7:$H$7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'według zamieszkania'!$D$9:$H$9</c:f>
              <c:numCache>
                <c:formatCode>General</c:formatCode>
                <c:ptCount val="5"/>
                <c:pt idx="0">
                  <c:v>1288</c:v>
                </c:pt>
                <c:pt idx="1">
                  <c:v>1150</c:v>
                </c:pt>
                <c:pt idx="2">
                  <c:v>1062</c:v>
                </c:pt>
                <c:pt idx="3">
                  <c:v>1114</c:v>
                </c:pt>
                <c:pt idx="4">
                  <c:v>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E-4B9A-9EFD-5A45B178C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76"/>
        <c:axId val="2029700175"/>
        <c:axId val="1884269583"/>
      </c:barChart>
      <c:catAx>
        <c:axId val="20297001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884269583"/>
        <c:crosses val="autoZero"/>
        <c:auto val="1"/>
        <c:lblAlgn val="ctr"/>
        <c:lblOffset val="100"/>
        <c:tickMarkSkip val="1"/>
        <c:noMultiLvlLbl val="0"/>
      </c:catAx>
      <c:valAx>
        <c:axId val="1884269583"/>
        <c:scaling>
          <c:orientation val="minMax"/>
          <c:max val="2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2029700175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85605818762754"/>
          <c:y val="2.8010236601953953E-2"/>
          <c:w val="0.85931573707000208"/>
          <c:h val="0.920174869156906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'zagranica zbiorczy'!$K$46</c:f>
              <c:strCache>
                <c:ptCount val="1"/>
                <c:pt idx="0">
                  <c:v>wartość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5229335248899285"/>
                  <c:y val="-2.2018545570302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C1-47C9-B5B4-1A38307DCBDB}"/>
                </c:ext>
              </c:extLst>
            </c:dLbl>
            <c:dLbl>
              <c:idx val="1"/>
              <c:layout>
                <c:manualLayout>
                  <c:x val="-0.38763653353584759"/>
                  <c:y val="-2.4003522967291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C1-47C9-B5B4-1A38307DCBDB}"/>
                </c:ext>
              </c:extLst>
            </c:dLbl>
            <c:dLbl>
              <c:idx val="2"/>
              <c:layout>
                <c:manualLayout>
                  <c:x val="-0.26441963069552399"/>
                  <c:y val="-2.3341863834961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C1-47C9-B5B4-1A38307DCBDB}"/>
                </c:ext>
              </c:extLst>
            </c:dLbl>
            <c:dLbl>
              <c:idx val="3"/>
              <c:layout>
                <c:manualLayout>
                  <c:x val="-0.22348163750450864"/>
                  <c:y val="-2.4003522967291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C1-47C9-B5B4-1A38307DCBDB}"/>
                </c:ext>
              </c:extLst>
            </c:dLbl>
            <c:dLbl>
              <c:idx val="4"/>
              <c:layout>
                <c:manualLayout>
                  <c:x val="-0.19438878937347906"/>
                  <c:y val="-7.201240684390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1-47C9-B5B4-1A38307DCBDB}"/>
                </c:ext>
              </c:extLst>
            </c:dLbl>
            <c:dLbl>
              <c:idx val="5"/>
              <c:layout>
                <c:manualLayout>
                  <c:x val="-7.1037631621177932E-2"/>
                  <c:y val="-4.8007744745467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C1-47C9-B5B4-1A38307DC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'zagranica zbiorczy'!$J$49:$J$53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'zagranica zbiorczy'!$K$49:$K$53</c:f>
              <c:numCache>
                <c:formatCode>General</c:formatCode>
                <c:ptCount val="5"/>
                <c:pt idx="0">
                  <c:v>516</c:v>
                </c:pt>
                <c:pt idx="1">
                  <c:v>415</c:v>
                </c:pt>
                <c:pt idx="2">
                  <c:v>324</c:v>
                </c:pt>
                <c:pt idx="3">
                  <c:v>291</c:v>
                </c:pt>
                <c:pt idx="4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1-47C9-B5B4-1A38307DC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14687056"/>
        <c:axId val="1914694128"/>
      </c:barChart>
      <c:catAx>
        <c:axId val="191468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914694128"/>
        <c:crosses val="autoZero"/>
        <c:auto val="1"/>
        <c:lblAlgn val="ctr"/>
        <c:lblOffset val="100"/>
        <c:noMultiLvlLbl val="0"/>
      </c:catAx>
      <c:valAx>
        <c:axId val="191469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l-PL"/>
          </a:p>
        </c:txPr>
        <c:crossAx val="191468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5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dirty="0"/>
              <a:t>Powroty z zagranicy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powroty!$Q$23</c:f>
              <c:strCache>
                <c:ptCount val="1"/>
                <c:pt idx="0">
                  <c:v>Powroty z zagranicy</c:v>
                </c:pt>
              </c:strCache>
            </c:strRef>
          </c:tx>
          <c:spPr>
            <a:ln w="28575" cap="rnd">
              <a:solidFill>
                <a:srgbClr val="00B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03116"/>
              </a:solidFill>
              <a:ln w="9525">
                <a:solidFill>
                  <a:srgbClr val="103116"/>
                </a:solidFill>
              </a:ln>
              <a:effectLst/>
            </c:spPr>
          </c:marker>
          <c:cat>
            <c:numRef>
              <c:f>powroty!$O$26:$O$30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powroty!$Q$26:$Q$30</c:f>
              <c:numCache>
                <c:formatCode>General</c:formatCode>
                <c:ptCount val="5"/>
                <c:pt idx="0">
                  <c:v>633</c:v>
                </c:pt>
                <c:pt idx="1">
                  <c:v>561</c:v>
                </c:pt>
                <c:pt idx="2">
                  <c:v>420</c:v>
                </c:pt>
                <c:pt idx="3">
                  <c:v>375</c:v>
                </c:pt>
                <c:pt idx="4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8B-437B-9462-DBC2F9228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149744"/>
        <c:axId val="2116562016"/>
      </c:lineChart>
      <c:catAx>
        <c:axId val="30414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2116562016"/>
        <c:crosses val="autoZero"/>
        <c:auto val="1"/>
        <c:lblAlgn val="ctr"/>
        <c:lblOffset val="100"/>
        <c:noMultiLvlLbl val="0"/>
      </c:catAx>
      <c:valAx>
        <c:axId val="211656201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30414974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0.0792</cdr:x>
      <cdr:y>0.09838</cdr:y>
    </cdr:from>
    <cdr:to>
      <cdr:x>0.55475</cdr:x>
      <cdr:y>0.86358</cdr:y>
    </cdr:to>
    <cdr:sp macro="" textlink="">
      <cdr:nvSpPr>
        <cdr:cNvPr id="2" name="Owal 1">
          <a:extLst xmlns:a="http://schemas.openxmlformats.org/drawingml/2006/main">
            <a:ext uri="{FF2B5EF4-FFF2-40B4-BE49-F238E27FC236}">
              <a16:creationId xmlns:a16="http://schemas.microsoft.com/office/drawing/2014/main" id="{01F2EBAF-4651-452A-A003-2777FC30EB2F}"/>
            </a:ext>
          </a:extLst>
        </cdr:cNvPr>
        <cdr:cNvSpPr/>
      </cdr:nvSpPr>
      <cdr:spPr>
        <a:xfrm xmlns:a="http://schemas.openxmlformats.org/drawingml/2006/main">
          <a:off x="701453" y="541554"/>
          <a:ext cx="4212000" cy="4212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032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16"/>
            <a:ext cx="4301858" cy="339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1629" y="16"/>
            <a:ext cx="4303438" cy="339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pPr>
              <a:defRPr/>
            </a:pPr>
            <a:fld id="{161C3E80-C7EB-4152-8AA1-E4AC31A5003A}" type="datetimeFigureOut">
              <a:rPr lang="pl-PL"/>
              <a:pPr>
                <a:defRPr/>
              </a:pPr>
              <a:t>07.02.2022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5" y="6456380"/>
            <a:ext cx="4301858" cy="339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1629" y="6456380"/>
            <a:ext cx="4303438" cy="339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76ABD86C-FBD1-4533-A3C6-BA426F26BA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218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6"/>
            <a:ext cx="430185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4" rIns="91425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29" y="16"/>
            <a:ext cx="4303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4" rIns="91425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406" y="3228993"/>
            <a:ext cx="794383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4" rIns="91425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380"/>
            <a:ext cx="430185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4" rIns="91425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29" y="6456380"/>
            <a:ext cx="4303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4" rIns="91425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CF0FBBD-90F2-4F30-9713-5263D423D4F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7237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9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742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59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 się kwota</a:t>
            </a:r>
            <a:r>
              <a:rPr lang="pl-PL" baseline="0" dirty="0"/>
              <a:t> nr 7 i prawdopodobnie nr 8. - trwają negocjacje z WUP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777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 się kwota</a:t>
            </a:r>
            <a:r>
              <a:rPr lang="pl-PL" baseline="0" dirty="0"/>
              <a:t> nr 7 i prawdopodobnie nr 8. - trwają negocjacje z WUP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2232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67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17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33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16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64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03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83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96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0339E-D83B-4807-8385-3DD95524CE2E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864A-D675-40C3-9BBC-BD35C329871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70A2-AA96-4207-B9F0-B03B1274137A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7116-4C0F-4EF6-8444-52AF3844C2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9236-DBAD-4377-A531-95167126BA67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FD29-4294-4D20-97BF-2EA93119392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6501-EC10-4878-9C64-CA8492258928}" type="datetime1">
              <a:rPr lang="pl-PL" smtClean="0"/>
              <a:t>07.02.2022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C309-5F89-4424-AFF8-C6876B10222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F084-CD9F-4CC1-A36A-24C9D6699D1A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864A-D675-40C3-9BBC-BD35C329871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6330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FA98-2B82-4F55-A9A8-859B92ED1B4C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F50-8DEE-4AC5-89DE-EB278F301EC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6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FEA8-CAE8-446F-94EE-D81E7F7C9F56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F3A4-CCCB-49A8-8D06-C73637340A3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4272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106A7-AA56-4C05-B2CB-F870544D2248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751A-5084-451A-8701-904D0114256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0093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1D5F7-2D05-4FE0-8AC3-BBFCA6ACBF40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6F6F-D2BD-4E65-8FFA-2C6BAB10AC4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3794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9DEA-A891-4494-8158-1837F2C61E74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11EC-AE08-4A3A-A6B6-7A713B61F00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8956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5C81-2C8B-4242-9780-3853610223D4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4C81-AF6F-4A02-8F03-B7E6AEB9BA0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563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19CAE-63F2-4DAE-96C5-C78EC6956A47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F50-8DEE-4AC5-89DE-EB278F301EC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7CF1-727D-492E-B3AB-A9B55EC46C92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84C3F-7A92-4F16-9C47-31AFDF563CB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7273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95C8-BCBE-4AA6-AE3D-5669088F39C1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A095-E86B-419A-9DA9-3117D59B64C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7599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CCE1-D1EC-48DE-AD85-4BA233AEE01A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7116-4C0F-4EF6-8444-52AF3844C21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3235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46B7-78FC-41A7-AC1A-B8A4504B7292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FD29-4294-4D20-97BF-2EA93119392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8116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5889-A17A-43FA-B9B1-C1B4ADD360EE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C309-5F89-4424-AFF8-C6876B10222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5645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D60F-2EC7-4633-867B-82C8C5F79710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E4ABC-B726-4D05-A596-81820B0075FF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0480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35456-C5BA-46E9-B871-66D3669593BD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864A-D675-40C3-9BBC-BD35C329871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7093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BE6A-F9A1-4070-8014-CC3FAAA8EDBA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F50-8DEE-4AC5-89DE-EB278F301EC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0582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E6D1-D320-4BD7-85D2-2C004D02B015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F3A4-CCCB-49A8-8D06-C73637340A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68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3C86-F2AC-444F-9C11-FC3B0509DA80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751A-5084-451A-8701-904D011425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350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D9E4C-70D7-4A99-AE62-5093C13C767F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F3A4-CCCB-49A8-8D06-C73637340A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74A7D-30A5-4D14-B611-B8CFB6546E44}" type="datetime1">
              <a:rPr lang="pl-PL" smtClean="0"/>
              <a:t>07.02.2022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6F6F-D2BD-4E65-8FFA-2C6BAB10AC4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361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FFF7-86CB-40EE-A9CF-FB4BE299905E}" type="datetime1">
              <a:rPr lang="pl-PL" smtClean="0"/>
              <a:t>07.02.2022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11EC-AE08-4A3A-A6B6-7A713B61F00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742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637E-6C75-452F-A37A-153596CCC712}" type="datetime1">
              <a:rPr lang="pl-PL" smtClean="0"/>
              <a:t>07.02.2022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4C81-AF6F-4A02-8F03-B7E6AEB9BA0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781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79BA-3CC4-4254-8077-4471DD8CED25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84C3F-7A92-4F16-9C47-31AFDF563C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9383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3AED-973B-441B-9FF2-866FD388348B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A095-E86B-419A-9DA9-3117D59B64C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1983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A1FB-8724-4154-99AC-69428437704F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7116-4C0F-4EF6-8444-52AF3844C2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9227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345E-C1A5-40D9-8804-792BC5E5BEDA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FD29-4294-4D20-97BF-2EA93119392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330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3708-8E8E-47E9-8FFF-D477640232BA}" type="datetime1">
              <a:rPr lang="pl-PL" smtClean="0"/>
              <a:t>07.02.2022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C309-5F89-4424-AFF8-C6876B10222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8557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03BB-9BAF-43B8-9375-358355B892C4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864A-D675-40C3-9BBC-BD35C329871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940175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6F68-A395-43B5-8205-6F13667EA235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F50-8DEE-4AC5-89DE-EB278F301EC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6958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E7FFF-705B-4E48-B29F-F1677CBFA3AD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751A-5084-451A-8701-904D011425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B541-FB3D-4AD6-8FA9-C4829A1313F3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F3A4-CCCB-49A8-8D06-C73637340A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2156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98E4-931A-4E85-90D1-028D9392B98F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751A-5084-451A-8701-904D011425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349695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4DB8-7088-4FB6-83F8-868B27502FCC}" type="datetime1">
              <a:rPr lang="pl-PL" smtClean="0"/>
              <a:t>07.02.2022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6F6F-D2BD-4E65-8FFA-2C6BAB10AC4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49228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A6E3-1613-46EA-82AF-A913B3811FD5}" type="datetime1">
              <a:rPr lang="pl-PL" smtClean="0"/>
              <a:t>07.02.2022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11EC-AE08-4A3A-A6B6-7A713B61F00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48291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E299-3565-40BE-AEAF-37A8D3B72FE6}" type="datetime1">
              <a:rPr lang="pl-PL" smtClean="0"/>
              <a:t>07.02.2022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4C81-AF6F-4A02-8F03-B7E6AEB9BA0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17187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DD1F-1675-4080-9996-3A35F549E307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84C3F-7A92-4F16-9C47-31AFDF563C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0784008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F318-4313-4421-980C-1131F5EBF828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A095-E86B-419A-9DA9-3117D59B64C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479358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8180-195C-41F8-AA33-7A0B38736069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7116-4C0F-4EF6-8444-52AF3844C2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2867189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ABAE-055B-48CA-845A-BBB9DD7D8E24}" type="datetime1">
              <a:rPr lang="pl-PL" smtClean="0"/>
              <a:t>07.02.2022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FD29-4294-4D20-97BF-2EA93119392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64083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F7B2-4355-4E95-906E-71BFDE932345}" type="datetime1">
              <a:rPr lang="pl-PL" smtClean="0"/>
              <a:t>07.02.2022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C309-5F89-4424-AFF8-C6876B10222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87980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EB57-3ED7-4777-B983-CD07880AA3B9}" type="datetime1">
              <a:rPr lang="pl-PL" smtClean="0"/>
              <a:t>07.02.2022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6F6F-D2BD-4E65-8FFA-2C6BAB10AC4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976AD-D176-472A-A6AE-C83084615FF3}" type="datetime1">
              <a:rPr lang="pl-PL" smtClean="0"/>
              <a:t>07.02.2022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11EC-AE08-4A3A-A6B6-7A713B61F00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10AF7-B430-4EB5-96F5-358F7103ABD0}" type="datetime1">
              <a:rPr lang="pl-PL" smtClean="0"/>
              <a:t>07.02.2022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4C81-AF6F-4A02-8F03-B7E6AEB9BA0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2D0E-C65E-4674-83A2-9FF8470081CE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84C3F-7A92-4F16-9C47-31AFDF563C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4AD4-7DA0-406C-9204-4BBF899688E5}" type="datetime1">
              <a:rPr lang="pl-PL" smtClean="0"/>
              <a:t>07.02.2022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A095-E86B-419A-9DA9-3117D59B64C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F0E1007-29C7-4405-B947-3DF60ADDD1DF}" type="datetime1">
              <a:rPr lang="pl-PL" smtClean="0"/>
              <a:t>07.02.2022</a:t>
            </a:fld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0F6C90-1B9A-4419-ABB1-21DCF8BABB3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8CA60A7-47F2-4152-8FD2-536FBCE422DC}" type="datetime1">
              <a:rPr lang="pl-PL" smtClean="0">
                <a:solidFill>
                  <a:srgbClr val="000000"/>
                </a:solidFill>
              </a:rPr>
              <a:t>07.02.2022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0F6C90-1B9A-4419-ABB1-21DCF8BABB3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1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F897FBF-E979-4CE3-B05D-92D3076952AA}" type="datetime1">
              <a:rPr lang="pl-PL" smtClean="0"/>
              <a:t>07.02.2022</a:t>
            </a:fld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0F6C90-1B9A-4419-ABB1-21DCF8BABB3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214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5B613D3-3F6A-4D20-B74D-F24A847CDEAA}" type="datetime1">
              <a:rPr lang="pl-PL" smtClean="0"/>
              <a:t>07.02.2022</a:t>
            </a:fld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0F6C90-1B9A-4419-ABB1-21DCF8BABB3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615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62AFC9-1EE8-4653-85DA-328FB2E8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F50-8DEE-4AC5-89DE-EB278F301EC7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F9D046A-AA8D-44C5-AC02-87E8C8EA7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6" b="13741"/>
          <a:stretch>
            <a:fillRect/>
          </a:stretch>
        </p:blipFill>
        <p:spPr>
          <a:xfrm>
            <a:off x="-15078" y="-8508"/>
            <a:ext cx="8027368" cy="6858000"/>
          </a:xfrm>
          <a:custGeom>
            <a:avLst/>
            <a:gdLst>
              <a:gd name="connsiteX0" fmla="*/ 0 w 8027368"/>
              <a:gd name="connsiteY0" fmla="*/ 0 h 6846068"/>
              <a:gd name="connsiteX1" fmla="*/ 8027368 w 8027368"/>
              <a:gd name="connsiteY1" fmla="*/ 0 h 6846068"/>
              <a:gd name="connsiteX2" fmla="*/ 8027368 w 8027368"/>
              <a:gd name="connsiteY2" fmla="*/ 6846068 h 6846068"/>
              <a:gd name="connsiteX3" fmla="*/ 0 w 8027368"/>
              <a:gd name="connsiteY3" fmla="*/ 6846068 h 684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7368" h="6846068">
                <a:moveTo>
                  <a:pt x="0" y="0"/>
                </a:moveTo>
                <a:lnTo>
                  <a:pt x="8027368" y="0"/>
                </a:lnTo>
                <a:lnTo>
                  <a:pt x="8027368" y="6846068"/>
                </a:lnTo>
                <a:lnTo>
                  <a:pt x="0" y="6846068"/>
                </a:lnTo>
                <a:close/>
              </a:path>
            </a:pathLst>
          </a:custGeom>
        </p:spPr>
      </p:pic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A3B050E7-0DEB-47A3-B5EB-4B432291A393}"/>
              </a:ext>
            </a:extLst>
          </p:cNvPr>
          <p:cNvSpPr/>
          <p:nvPr/>
        </p:nvSpPr>
        <p:spPr>
          <a:xfrm>
            <a:off x="-15078" y="-8508"/>
            <a:ext cx="12241575" cy="6890848"/>
          </a:xfrm>
          <a:custGeom>
            <a:avLst/>
            <a:gdLst>
              <a:gd name="connsiteX0" fmla="*/ 0 w 9144000"/>
              <a:gd name="connsiteY0" fmla="*/ 5522160 h 6875016"/>
              <a:gd name="connsiteX1" fmla="*/ 21927 w 9144000"/>
              <a:gd name="connsiteY1" fmla="*/ 5531541 h 6875016"/>
              <a:gd name="connsiteX2" fmla="*/ 126681 w 9144000"/>
              <a:gd name="connsiteY2" fmla="*/ 5612304 h 6875016"/>
              <a:gd name="connsiteX3" fmla="*/ 126681 w 9144000"/>
              <a:gd name="connsiteY3" fmla="*/ 5906571 h 6875016"/>
              <a:gd name="connsiteX4" fmla="*/ 294285 w 9144000"/>
              <a:gd name="connsiteY4" fmla="*/ 5944952 h 6875016"/>
              <a:gd name="connsiteX5" fmla="*/ 513462 w 9144000"/>
              <a:gd name="connsiteY5" fmla="*/ 6200838 h 6875016"/>
              <a:gd name="connsiteX6" fmla="*/ 655280 w 9144000"/>
              <a:gd name="connsiteY6" fmla="*/ 6495103 h 6875016"/>
              <a:gd name="connsiteX7" fmla="*/ 655280 w 9144000"/>
              <a:gd name="connsiteY7" fmla="*/ 6623046 h 6875016"/>
              <a:gd name="connsiteX8" fmla="*/ 835778 w 9144000"/>
              <a:gd name="connsiteY8" fmla="*/ 6597457 h 6875016"/>
              <a:gd name="connsiteX9" fmla="*/ 1003382 w 9144000"/>
              <a:gd name="connsiteY9" fmla="*/ 6776576 h 6875016"/>
              <a:gd name="connsiteX10" fmla="*/ 1038033 w 9144000"/>
              <a:gd name="connsiteY10" fmla="*/ 6850943 h 6875016"/>
              <a:gd name="connsiteX11" fmla="*/ 1050641 w 9144000"/>
              <a:gd name="connsiteY11" fmla="*/ 6875016 h 6875016"/>
              <a:gd name="connsiteX12" fmla="*/ 0 w 9144000"/>
              <a:gd name="connsiteY12" fmla="*/ 6875016 h 6875016"/>
              <a:gd name="connsiteX13" fmla="*/ 0 w 9144000"/>
              <a:gd name="connsiteY13" fmla="*/ 0 h 6875016"/>
              <a:gd name="connsiteX14" fmla="*/ 9144000 w 9144000"/>
              <a:gd name="connsiteY14" fmla="*/ 0 h 6875016"/>
              <a:gd name="connsiteX15" fmla="*/ 9144000 w 9144000"/>
              <a:gd name="connsiteY15" fmla="*/ 6875016 h 6875016"/>
              <a:gd name="connsiteX16" fmla="*/ 1175785 w 9144000"/>
              <a:gd name="connsiteY16" fmla="*/ 6875016 h 6875016"/>
              <a:gd name="connsiteX17" fmla="*/ 1199191 w 9144000"/>
              <a:gd name="connsiteY17" fmla="*/ 6868535 h 6875016"/>
              <a:gd name="connsiteX18" fmla="*/ 1312808 w 9144000"/>
              <a:gd name="connsiteY18" fmla="*/ 6802165 h 6875016"/>
              <a:gd name="connsiteX19" fmla="*/ 1351487 w 9144000"/>
              <a:gd name="connsiteY19" fmla="*/ 6571868 h 6875016"/>
              <a:gd name="connsiteX20" fmla="*/ 1519091 w 9144000"/>
              <a:gd name="connsiteY20" fmla="*/ 6546281 h 6875016"/>
              <a:gd name="connsiteX21" fmla="*/ 1970335 w 9144000"/>
              <a:gd name="connsiteY21" fmla="*/ 6584663 h 6875016"/>
              <a:gd name="connsiteX22" fmla="*/ 2189509 w 9144000"/>
              <a:gd name="connsiteY22" fmla="*/ 6610252 h 6875016"/>
              <a:gd name="connsiteX23" fmla="*/ 2305544 w 9144000"/>
              <a:gd name="connsiteY23" fmla="*/ 6482309 h 6875016"/>
              <a:gd name="connsiteX24" fmla="*/ 2460256 w 9144000"/>
              <a:gd name="connsiteY24" fmla="*/ 6315984 h 6875016"/>
              <a:gd name="connsiteX25" fmla="*/ 2537612 w 9144000"/>
              <a:gd name="connsiteY25" fmla="*/ 6443927 h 6875016"/>
              <a:gd name="connsiteX26" fmla="*/ 2653646 w 9144000"/>
              <a:gd name="connsiteY26" fmla="*/ 6520692 h 6875016"/>
              <a:gd name="connsiteX27" fmla="*/ 3040428 w 9144000"/>
              <a:gd name="connsiteY27" fmla="*/ 6687016 h 6875016"/>
              <a:gd name="connsiteX28" fmla="*/ 3182246 w 9144000"/>
              <a:gd name="connsiteY28" fmla="*/ 6610252 h 6875016"/>
              <a:gd name="connsiteX29" fmla="*/ 3272495 w 9144000"/>
              <a:gd name="connsiteY29" fmla="*/ 6456722 h 6875016"/>
              <a:gd name="connsiteX30" fmla="*/ 3465885 w 9144000"/>
              <a:gd name="connsiteY30" fmla="*/ 6597457 h 6875016"/>
              <a:gd name="connsiteX31" fmla="*/ 3607706 w 9144000"/>
              <a:gd name="connsiteY31" fmla="*/ 6610252 h 6875016"/>
              <a:gd name="connsiteX32" fmla="*/ 3723739 w 9144000"/>
              <a:gd name="connsiteY32" fmla="*/ 6546281 h 6875016"/>
              <a:gd name="connsiteX33" fmla="*/ 3826880 w 9144000"/>
              <a:gd name="connsiteY33" fmla="*/ 6469516 h 6875016"/>
              <a:gd name="connsiteX34" fmla="*/ 4033164 w 9144000"/>
              <a:gd name="connsiteY34" fmla="*/ 6482309 h 6875016"/>
              <a:gd name="connsiteX35" fmla="*/ 3981592 w 9144000"/>
              <a:gd name="connsiteY35" fmla="*/ 6379957 h 6875016"/>
              <a:gd name="connsiteX36" fmla="*/ 4123413 w 9144000"/>
              <a:gd name="connsiteY36" fmla="*/ 6200838 h 6875016"/>
              <a:gd name="connsiteX37" fmla="*/ 4200769 w 9144000"/>
              <a:gd name="connsiteY37" fmla="*/ 5983336 h 6875016"/>
              <a:gd name="connsiteX38" fmla="*/ 4084734 w 9144000"/>
              <a:gd name="connsiteY38" fmla="*/ 5625098 h 6875016"/>
              <a:gd name="connsiteX39" fmla="*/ 3775311 w 9144000"/>
              <a:gd name="connsiteY39" fmla="*/ 5625098 h 6875016"/>
              <a:gd name="connsiteX40" fmla="*/ 3710846 w 9144000"/>
              <a:gd name="connsiteY40" fmla="*/ 5458774 h 6875016"/>
              <a:gd name="connsiteX41" fmla="*/ 3775311 w 9144000"/>
              <a:gd name="connsiteY41" fmla="*/ 5228477 h 6875016"/>
              <a:gd name="connsiteX42" fmla="*/ 3839773 w 9144000"/>
              <a:gd name="connsiteY42" fmla="*/ 5100537 h 6875016"/>
              <a:gd name="connsiteX43" fmla="*/ 3813987 w 9144000"/>
              <a:gd name="connsiteY43" fmla="*/ 4947007 h 6875016"/>
              <a:gd name="connsiteX44" fmla="*/ 3917129 w 9144000"/>
              <a:gd name="connsiteY44" fmla="*/ 4793475 h 6875016"/>
              <a:gd name="connsiteX45" fmla="*/ 3994485 w 9144000"/>
              <a:gd name="connsiteY45" fmla="*/ 4665534 h 6875016"/>
              <a:gd name="connsiteX46" fmla="*/ 3981592 w 9144000"/>
              <a:gd name="connsiteY46" fmla="*/ 4563180 h 6875016"/>
              <a:gd name="connsiteX47" fmla="*/ 4110520 w 9144000"/>
              <a:gd name="connsiteY47" fmla="*/ 4563180 h 6875016"/>
              <a:gd name="connsiteX48" fmla="*/ 4110520 w 9144000"/>
              <a:gd name="connsiteY48" fmla="*/ 4448032 h 6875016"/>
              <a:gd name="connsiteX49" fmla="*/ 4162089 w 9144000"/>
              <a:gd name="connsiteY49" fmla="*/ 4332884 h 6875016"/>
              <a:gd name="connsiteX50" fmla="*/ 4316803 w 9144000"/>
              <a:gd name="connsiteY50" fmla="*/ 4294502 h 6875016"/>
              <a:gd name="connsiteX51" fmla="*/ 4419945 w 9144000"/>
              <a:gd name="connsiteY51" fmla="*/ 4345678 h 6875016"/>
              <a:gd name="connsiteX52" fmla="*/ 4394159 w 9144000"/>
              <a:gd name="connsiteY52" fmla="*/ 3718762 h 6875016"/>
              <a:gd name="connsiteX53" fmla="*/ 4316803 w 9144000"/>
              <a:gd name="connsiteY53" fmla="*/ 3718762 h 6875016"/>
              <a:gd name="connsiteX54" fmla="*/ 4149199 w 9144000"/>
              <a:gd name="connsiteY54" fmla="*/ 3718762 h 6875016"/>
              <a:gd name="connsiteX55" fmla="*/ 3994485 w 9144000"/>
              <a:gd name="connsiteY55" fmla="*/ 3693176 h 6875016"/>
              <a:gd name="connsiteX56" fmla="*/ 3942915 w 9144000"/>
              <a:gd name="connsiteY56" fmla="*/ 3398908 h 6875016"/>
              <a:gd name="connsiteX57" fmla="*/ 3942915 w 9144000"/>
              <a:gd name="connsiteY57" fmla="*/ 3181406 h 6875016"/>
              <a:gd name="connsiteX58" fmla="*/ 3749525 w 9144000"/>
              <a:gd name="connsiteY58" fmla="*/ 2196253 h 6875016"/>
              <a:gd name="connsiteX59" fmla="*/ 3697955 w 9144000"/>
              <a:gd name="connsiteY59" fmla="*/ 2209047 h 6875016"/>
              <a:gd name="connsiteX60" fmla="*/ 3375637 w 9144000"/>
              <a:gd name="connsiteY60" fmla="*/ 2400961 h 6875016"/>
              <a:gd name="connsiteX61" fmla="*/ 3208032 w 9144000"/>
              <a:gd name="connsiteY61" fmla="*/ 2145077 h 6875016"/>
              <a:gd name="connsiteX62" fmla="*/ 3104893 w 9144000"/>
              <a:gd name="connsiteY62" fmla="*/ 2106693 h 6875016"/>
              <a:gd name="connsiteX63" fmla="*/ 3001751 w 9144000"/>
              <a:gd name="connsiteY63" fmla="*/ 1774045 h 6875016"/>
              <a:gd name="connsiteX64" fmla="*/ 2666542 w 9144000"/>
              <a:gd name="connsiteY64" fmla="*/ 1543750 h 6875016"/>
              <a:gd name="connsiteX65" fmla="*/ 2576293 w 9144000"/>
              <a:gd name="connsiteY65" fmla="*/ 1530956 h 6875016"/>
              <a:gd name="connsiteX66" fmla="*/ 2537614 w 9144000"/>
              <a:gd name="connsiteY66" fmla="*/ 1159924 h 6875016"/>
              <a:gd name="connsiteX67" fmla="*/ 2834146 w 9144000"/>
              <a:gd name="connsiteY67" fmla="*/ 1121543 h 6875016"/>
              <a:gd name="connsiteX68" fmla="*/ 2963072 w 9144000"/>
              <a:gd name="connsiteY68" fmla="*/ 852862 h 6875016"/>
              <a:gd name="connsiteX69" fmla="*/ 2872823 w 9144000"/>
              <a:gd name="connsiteY69" fmla="*/ 520214 h 6875016"/>
              <a:gd name="connsiteX70" fmla="*/ 2756788 w 9144000"/>
              <a:gd name="connsiteY70" fmla="*/ 545803 h 6875016"/>
              <a:gd name="connsiteX71" fmla="*/ 2524718 w 9144000"/>
              <a:gd name="connsiteY71" fmla="*/ 392273 h 6875016"/>
              <a:gd name="connsiteX72" fmla="*/ 2228188 w 9144000"/>
              <a:gd name="connsiteY72" fmla="*/ 814481 h 6875016"/>
              <a:gd name="connsiteX73" fmla="*/ 2047691 w 9144000"/>
              <a:gd name="connsiteY73" fmla="*/ 699332 h 6875016"/>
              <a:gd name="connsiteX74" fmla="*/ 1957442 w 9144000"/>
              <a:gd name="connsiteY74" fmla="*/ 852862 h 6875016"/>
              <a:gd name="connsiteX75" fmla="*/ 1764051 w 9144000"/>
              <a:gd name="connsiteY75" fmla="*/ 712127 h 6875016"/>
              <a:gd name="connsiteX76" fmla="*/ 1815621 w 9144000"/>
              <a:gd name="connsiteY76" fmla="*/ 571392 h 6875016"/>
              <a:gd name="connsiteX77" fmla="*/ 1673803 w 9144000"/>
              <a:gd name="connsiteY77" fmla="*/ 456243 h 6875016"/>
              <a:gd name="connsiteX78" fmla="*/ 1699589 w 9144000"/>
              <a:gd name="connsiteY78" fmla="*/ 341097 h 6875016"/>
              <a:gd name="connsiteX79" fmla="*/ 1480412 w 9144000"/>
              <a:gd name="connsiteY79" fmla="*/ 59622 h 6875016"/>
              <a:gd name="connsiteX80" fmla="*/ 1454626 w 9144000"/>
              <a:gd name="connsiteY80" fmla="*/ 34033 h 6875016"/>
              <a:gd name="connsiteX81" fmla="*/ 1287022 w 9144000"/>
              <a:gd name="connsiteY81" fmla="*/ 289919 h 6875016"/>
              <a:gd name="connsiteX82" fmla="*/ 1145203 w 9144000"/>
              <a:gd name="connsiteY82" fmla="*/ 405065 h 6875016"/>
              <a:gd name="connsiteX83" fmla="*/ 900243 w 9144000"/>
              <a:gd name="connsiteY83" fmla="*/ 417860 h 6875016"/>
              <a:gd name="connsiteX84" fmla="*/ 861564 w 9144000"/>
              <a:gd name="connsiteY84" fmla="*/ 379478 h 6875016"/>
              <a:gd name="connsiteX85" fmla="*/ 719745 w 9144000"/>
              <a:gd name="connsiteY85" fmla="*/ 571389 h 6875016"/>
              <a:gd name="connsiteX86" fmla="*/ 642387 w 9144000"/>
              <a:gd name="connsiteY86" fmla="*/ 904040 h 6875016"/>
              <a:gd name="connsiteX87" fmla="*/ 603710 w 9144000"/>
              <a:gd name="connsiteY87" fmla="*/ 1172718 h 6875016"/>
              <a:gd name="connsiteX88" fmla="*/ 655280 w 9144000"/>
              <a:gd name="connsiteY88" fmla="*/ 1428602 h 6875016"/>
              <a:gd name="connsiteX89" fmla="*/ 706852 w 9144000"/>
              <a:gd name="connsiteY89" fmla="*/ 1697280 h 6875016"/>
              <a:gd name="connsiteX90" fmla="*/ 565031 w 9144000"/>
              <a:gd name="connsiteY90" fmla="*/ 1825221 h 6875016"/>
              <a:gd name="connsiteX91" fmla="*/ 513462 w 9144000"/>
              <a:gd name="connsiteY91" fmla="*/ 2209047 h 6875016"/>
              <a:gd name="connsiteX92" fmla="*/ 474783 w 9144000"/>
              <a:gd name="connsiteY92" fmla="*/ 2336991 h 6875016"/>
              <a:gd name="connsiteX93" fmla="*/ 474783 w 9144000"/>
              <a:gd name="connsiteY93" fmla="*/ 2439344 h 6875016"/>
              <a:gd name="connsiteX94" fmla="*/ 526355 w 9144000"/>
              <a:gd name="connsiteY94" fmla="*/ 2567285 h 6875016"/>
              <a:gd name="connsiteX95" fmla="*/ 436106 w 9144000"/>
              <a:gd name="connsiteY95" fmla="*/ 2810374 h 6875016"/>
              <a:gd name="connsiteX96" fmla="*/ 397427 w 9144000"/>
              <a:gd name="connsiteY96" fmla="*/ 3066260 h 6875016"/>
              <a:gd name="connsiteX97" fmla="*/ 204036 w 9144000"/>
              <a:gd name="connsiteY97" fmla="*/ 3219790 h 6875016"/>
              <a:gd name="connsiteX98" fmla="*/ 49325 w 9144000"/>
              <a:gd name="connsiteY98" fmla="*/ 3334938 h 6875016"/>
              <a:gd name="connsiteX99" fmla="*/ 3394 w 9144000"/>
              <a:gd name="connsiteY99" fmla="*/ 3394910 h 6875016"/>
              <a:gd name="connsiteX100" fmla="*/ 0 w 9144000"/>
              <a:gd name="connsiteY100" fmla="*/ 3399135 h 687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144000" h="6875016">
                <a:moveTo>
                  <a:pt x="0" y="5522160"/>
                </a:moveTo>
                <a:lnTo>
                  <a:pt x="21927" y="5531541"/>
                </a:lnTo>
                <a:cubicBezTo>
                  <a:pt x="65440" y="5551532"/>
                  <a:pt x="109491" y="5577119"/>
                  <a:pt x="126681" y="5612304"/>
                </a:cubicBezTo>
                <a:cubicBezTo>
                  <a:pt x="161060" y="5682673"/>
                  <a:pt x="98746" y="5851129"/>
                  <a:pt x="126681" y="5906571"/>
                </a:cubicBezTo>
                <a:cubicBezTo>
                  <a:pt x="154615" y="5962013"/>
                  <a:pt x="229822" y="5895909"/>
                  <a:pt x="294285" y="5944952"/>
                </a:cubicBezTo>
                <a:cubicBezTo>
                  <a:pt x="358748" y="5993996"/>
                  <a:pt x="453296" y="6109147"/>
                  <a:pt x="513462" y="6200838"/>
                </a:cubicBezTo>
                <a:cubicBezTo>
                  <a:pt x="573628" y="6292530"/>
                  <a:pt x="631643" y="6424734"/>
                  <a:pt x="655280" y="6495103"/>
                </a:cubicBezTo>
                <a:cubicBezTo>
                  <a:pt x="678916" y="6565472"/>
                  <a:pt x="625197" y="6605988"/>
                  <a:pt x="655280" y="6623046"/>
                </a:cubicBezTo>
                <a:cubicBezTo>
                  <a:pt x="685363" y="6640105"/>
                  <a:pt x="777760" y="6571868"/>
                  <a:pt x="835778" y="6597457"/>
                </a:cubicBezTo>
                <a:cubicBezTo>
                  <a:pt x="893795" y="6623046"/>
                  <a:pt x="962555" y="6727532"/>
                  <a:pt x="1003382" y="6776576"/>
                </a:cubicBezTo>
                <a:cubicBezTo>
                  <a:pt x="1023796" y="6801098"/>
                  <a:pt x="1030243" y="6828819"/>
                  <a:pt x="1038033" y="6850943"/>
                </a:cubicBezTo>
                <a:lnTo>
                  <a:pt x="1050641" y="6875016"/>
                </a:lnTo>
                <a:lnTo>
                  <a:pt x="0" y="687501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75016"/>
                </a:lnTo>
                <a:lnTo>
                  <a:pt x="1175785" y="6875016"/>
                </a:lnTo>
                <a:lnTo>
                  <a:pt x="1199191" y="6868535"/>
                </a:lnTo>
                <a:cubicBezTo>
                  <a:pt x="1245121" y="6852276"/>
                  <a:pt x="1290245" y="6828820"/>
                  <a:pt x="1312808" y="6802165"/>
                </a:cubicBezTo>
                <a:cubicBezTo>
                  <a:pt x="1357932" y="6748855"/>
                  <a:pt x="1317107" y="6614516"/>
                  <a:pt x="1351487" y="6571868"/>
                </a:cubicBezTo>
                <a:cubicBezTo>
                  <a:pt x="1385866" y="6529220"/>
                  <a:pt x="1415949" y="6544149"/>
                  <a:pt x="1519091" y="6546281"/>
                </a:cubicBezTo>
                <a:cubicBezTo>
                  <a:pt x="1622233" y="6548413"/>
                  <a:pt x="1858600" y="6574000"/>
                  <a:pt x="1970335" y="6584663"/>
                </a:cubicBezTo>
                <a:cubicBezTo>
                  <a:pt x="2082071" y="6595325"/>
                  <a:pt x="2133641" y="6627310"/>
                  <a:pt x="2189509" y="6610252"/>
                </a:cubicBezTo>
                <a:cubicBezTo>
                  <a:pt x="2245379" y="6593193"/>
                  <a:pt x="2260420" y="6531352"/>
                  <a:pt x="2305544" y="6482309"/>
                </a:cubicBezTo>
                <a:cubicBezTo>
                  <a:pt x="2350669" y="6433265"/>
                  <a:pt x="2421579" y="6322381"/>
                  <a:pt x="2460256" y="6315984"/>
                </a:cubicBezTo>
                <a:cubicBezTo>
                  <a:pt x="2498935" y="6309588"/>
                  <a:pt x="2505380" y="6409810"/>
                  <a:pt x="2537612" y="6443927"/>
                </a:cubicBezTo>
                <a:cubicBezTo>
                  <a:pt x="2569843" y="6478045"/>
                  <a:pt x="2569843" y="6480177"/>
                  <a:pt x="2653646" y="6520692"/>
                </a:cubicBezTo>
                <a:cubicBezTo>
                  <a:pt x="2737450" y="6561208"/>
                  <a:pt x="2952327" y="6672090"/>
                  <a:pt x="3040428" y="6687016"/>
                </a:cubicBezTo>
                <a:cubicBezTo>
                  <a:pt x="3128528" y="6701943"/>
                  <a:pt x="3143569" y="6648633"/>
                  <a:pt x="3182246" y="6610252"/>
                </a:cubicBezTo>
                <a:cubicBezTo>
                  <a:pt x="3220923" y="6571870"/>
                  <a:pt x="3225222" y="6458854"/>
                  <a:pt x="3272495" y="6456722"/>
                </a:cubicBezTo>
                <a:cubicBezTo>
                  <a:pt x="3319768" y="6454590"/>
                  <a:pt x="3410016" y="6571868"/>
                  <a:pt x="3465885" y="6597457"/>
                </a:cubicBezTo>
                <a:cubicBezTo>
                  <a:pt x="3521754" y="6623046"/>
                  <a:pt x="3564730" y="6618780"/>
                  <a:pt x="3607706" y="6610252"/>
                </a:cubicBezTo>
                <a:cubicBezTo>
                  <a:pt x="3650682" y="6601724"/>
                  <a:pt x="3687210" y="6569736"/>
                  <a:pt x="3723739" y="6546281"/>
                </a:cubicBezTo>
                <a:cubicBezTo>
                  <a:pt x="3760267" y="6522827"/>
                  <a:pt x="3775311" y="6480179"/>
                  <a:pt x="3826880" y="6469516"/>
                </a:cubicBezTo>
                <a:cubicBezTo>
                  <a:pt x="3878450" y="6458854"/>
                  <a:pt x="4007378" y="6497235"/>
                  <a:pt x="4033164" y="6482309"/>
                </a:cubicBezTo>
                <a:cubicBezTo>
                  <a:pt x="4058950" y="6467382"/>
                  <a:pt x="3966550" y="6426869"/>
                  <a:pt x="3981592" y="6379957"/>
                </a:cubicBezTo>
                <a:cubicBezTo>
                  <a:pt x="3996633" y="6333045"/>
                  <a:pt x="4086885" y="6266941"/>
                  <a:pt x="4123413" y="6200838"/>
                </a:cubicBezTo>
                <a:cubicBezTo>
                  <a:pt x="4159941" y="6134736"/>
                  <a:pt x="4207214" y="6079291"/>
                  <a:pt x="4200769" y="5983336"/>
                </a:cubicBezTo>
                <a:cubicBezTo>
                  <a:pt x="4194323" y="5887381"/>
                  <a:pt x="4155644" y="5684805"/>
                  <a:pt x="4084734" y="5625098"/>
                </a:cubicBezTo>
                <a:cubicBezTo>
                  <a:pt x="4013823" y="5565392"/>
                  <a:pt x="3837625" y="5652820"/>
                  <a:pt x="3775311" y="5625098"/>
                </a:cubicBezTo>
                <a:cubicBezTo>
                  <a:pt x="3712996" y="5597377"/>
                  <a:pt x="3710846" y="5524877"/>
                  <a:pt x="3710846" y="5458774"/>
                </a:cubicBezTo>
                <a:cubicBezTo>
                  <a:pt x="3710846" y="5392672"/>
                  <a:pt x="3753822" y="5288184"/>
                  <a:pt x="3775311" y="5228477"/>
                </a:cubicBezTo>
                <a:cubicBezTo>
                  <a:pt x="3796800" y="5168771"/>
                  <a:pt x="3833328" y="5147448"/>
                  <a:pt x="3839773" y="5100537"/>
                </a:cubicBezTo>
                <a:cubicBezTo>
                  <a:pt x="3846219" y="5053625"/>
                  <a:pt x="3801094" y="4998185"/>
                  <a:pt x="3813987" y="4947007"/>
                </a:cubicBezTo>
                <a:cubicBezTo>
                  <a:pt x="3826880" y="4895831"/>
                  <a:pt x="3887046" y="4840387"/>
                  <a:pt x="3917129" y="4793475"/>
                </a:cubicBezTo>
                <a:cubicBezTo>
                  <a:pt x="3947212" y="4746563"/>
                  <a:pt x="3983740" y="4703916"/>
                  <a:pt x="3994485" y="4665534"/>
                </a:cubicBezTo>
                <a:cubicBezTo>
                  <a:pt x="4005230" y="4627153"/>
                  <a:pt x="3962254" y="4580239"/>
                  <a:pt x="3981592" y="4563180"/>
                </a:cubicBezTo>
                <a:cubicBezTo>
                  <a:pt x="4000930" y="4546122"/>
                  <a:pt x="4089033" y="4582371"/>
                  <a:pt x="4110520" y="4563180"/>
                </a:cubicBezTo>
                <a:cubicBezTo>
                  <a:pt x="4132009" y="4543990"/>
                  <a:pt x="4101926" y="4486413"/>
                  <a:pt x="4110520" y="4448032"/>
                </a:cubicBezTo>
                <a:cubicBezTo>
                  <a:pt x="4119114" y="4409651"/>
                  <a:pt x="4127710" y="4358473"/>
                  <a:pt x="4162089" y="4332884"/>
                </a:cubicBezTo>
                <a:cubicBezTo>
                  <a:pt x="4196469" y="4307294"/>
                  <a:pt x="4273827" y="4292370"/>
                  <a:pt x="4316803" y="4294502"/>
                </a:cubicBezTo>
                <a:cubicBezTo>
                  <a:pt x="4359779" y="4296634"/>
                  <a:pt x="4407052" y="4441634"/>
                  <a:pt x="4419945" y="4345678"/>
                </a:cubicBezTo>
                <a:cubicBezTo>
                  <a:pt x="4432838" y="4249723"/>
                  <a:pt x="4411349" y="3823248"/>
                  <a:pt x="4394159" y="3718762"/>
                </a:cubicBezTo>
                <a:cubicBezTo>
                  <a:pt x="4376969" y="3614276"/>
                  <a:pt x="4316803" y="3718762"/>
                  <a:pt x="4316803" y="3718762"/>
                </a:cubicBezTo>
                <a:cubicBezTo>
                  <a:pt x="4275976" y="3718762"/>
                  <a:pt x="4202919" y="3723026"/>
                  <a:pt x="4149199" y="3718762"/>
                </a:cubicBezTo>
                <a:cubicBezTo>
                  <a:pt x="4095478" y="3714498"/>
                  <a:pt x="4028865" y="3746483"/>
                  <a:pt x="3994485" y="3693176"/>
                </a:cubicBezTo>
                <a:cubicBezTo>
                  <a:pt x="3960105" y="3639868"/>
                  <a:pt x="3951509" y="3484204"/>
                  <a:pt x="3942915" y="3398908"/>
                </a:cubicBezTo>
                <a:cubicBezTo>
                  <a:pt x="3934321" y="3313613"/>
                  <a:pt x="3975147" y="3381850"/>
                  <a:pt x="3942915" y="3181406"/>
                </a:cubicBezTo>
                <a:cubicBezTo>
                  <a:pt x="3910684" y="2980965"/>
                  <a:pt x="3752211" y="2196253"/>
                  <a:pt x="3749525" y="2196253"/>
                </a:cubicBezTo>
                <a:cubicBezTo>
                  <a:pt x="3715145" y="2036325"/>
                  <a:pt x="3700641" y="2203716"/>
                  <a:pt x="3697955" y="2209047"/>
                </a:cubicBezTo>
                <a:cubicBezTo>
                  <a:pt x="3687210" y="2206916"/>
                  <a:pt x="3378323" y="2406292"/>
                  <a:pt x="3375637" y="2400961"/>
                </a:cubicBezTo>
                <a:cubicBezTo>
                  <a:pt x="3315471" y="2435078"/>
                  <a:pt x="3216090" y="2142411"/>
                  <a:pt x="3208032" y="2145077"/>
                </a:cubicBezTo>
                <a:cubicBezTo>
                  <a:pt x="3186545" y="2096033"/>
                  <a:pt x="3096834" y="2114690"/>
                  <a:pt x="3104893" y="2106693"/>
                </a:cubicBezTo>
                <a:cubicBezTo>
                  <a:pt x="3087703" y="2102429"/>
                  <a:pt x="3001751" y="1771379"/>
                  <a:pt x="3001751" y="1774045"/>
                </a:cubicBezTo>
                <a:cubicBezTo>
                  <a:pt x="2975965" y="1714339"/>
                  <a:pt x="2677286" y="1549082"/>
                  <a:pt x="2666542" y="1543750"/>
                </a:cubicBezTo>
                <a:cubicBezTo>
                  <a:pt x="2617121" y="1505369"/>
                  <a:pt x="2568235" y="1530956"/>
                  <a:pt x="2576293" y="1530956"/>
                </a:cubicBezTo>
                <a:cubicBezTo>
                  <a:pt x="2565548" y="1526692"/>
                  <a:pt x="2532242" y="1162590"/>
                  <a:pt x="2537614" y="1159924"/>
                </a:cubicBezTo>
                <a:cubicBezTo>
                  <a:pt x="2526869" y="1098086"/>
                  <a:pt x="2839518" y="1121543"/>
                  <a:pt x="2834146" y="1121543"/>
                </a:cubicBezTo>
                <a:cubicBezTo>
                  <a:pt x="2890015" y="1110880"/>
                  <a:pt x="2955013" y="858193"/>
                  <a:pt x="2963072" y="852862"/>
                </a:cubicBezTo>
                <a:lnTo>
                  <a:pt x="2872823" y="520214"/>
                </a:lnTo>
                <a:cubicBezTo>
                  <a:pt x="2870675" y="481832"/>
                  <a:pt x="2740674" y="524480"/>
                  <a:pt x="2756788" y="545803"/>
                </a:cubicBezTo>
                <a:cubicBezTo>
                  <a:pt x="2739598" y="545803"/>
                  <a:pt x="2522032" y="397604"/>
                  <a:pt x="2524718" y="392273"/>
                </a:cubicBezTo>
                <a:cubicBezTo>
                  <a:pt x="2475297" y="362420"/>
                  <a:pt x="2241619" y="819812"/>
                  <a:pt x="2228188" y="814481"/>
                </a:cubicBezTo>
                <a:cubicBezTo>
                  <a:pt x="2180916" y="880583"/>
                  <a:pt x="2045005" y="704664"/>
                  <a:pt x="2047691" y="699332"/>
                </a:cubicBezTo>
                <a:cubicBezTo>
                  <a:pt x="2013311" y="680142"/>
                  <a:pt x="1962814" y="852862"/>
                  <a:pt x="1957442" y="852862"/>
                </a:cubicBezTo>
                <a:cubicBezTo>
                  <a:pt x="1940252" y="878451"/>
                  <a:pt x="1766738" y="712127"/>
                  <a:pt x="1764051" y="712127"/>
                </a:cubicBezTo>
                <a:lnTo>
                  <a:pt x="1815621" y="571392"/>
                </a:lnTo>
                <a:cubicBezTo>
                  <a:pt x="1826366" y="545803"/>
                  <a:pt x="1671117" y="458909"/>
                  <a:pt x="1673803" y="456243"/>
                </a:cubicBezTo>
                <a:cubicBezTo>
                  <a:pt x="1648017" y="437053"/>
                  <a:pt x="1702275" y="341097"/>
                  <a:pt x="1699589" y="341097"/>
                </a:cubicBezTo>
                <a:cubicBezTo>
                  <a:pt x="1706034" y="326171"/>
                  <a:pt x="1477726" y="54291"/>
                  <a:pt x="1480412" y="59622"/>
                </a:cubicBezTo>
                <a:lnTo>
                  <a:pt x="1454626" y="34033"/>
                </a:lnTo>
                <a:cubicBezTo>
                  <a:pt x="1396609" y="131056"/>
                  <a:pt x="1338591" y="228081"/>
                  <a:pt x="1287022" y="289919"/>
                </a:cubicBezTo>
                <a:cubicBezTo>
                  <a:pt x="1235452" y="351757"/>
                  <a:pt x="1209666" y="383743"/>
                  <a:pt x="1145203" y="405065"/>
                </a:cubicBezTo>
                <a:cubicBezTo>
                  <a:pt x="1080741" y="426388"/>
                  <a:pt x="900243" y="417860"/>
                  <a:pt x="900243" y="417860"/>
                </a:cubicBezTo>
                <a:cubicBezTo>
                  <a:pt x="852970" y="413596"/>
                  <a:pt x="891647" y="353889"/>
                  <a:pt x="861564" y="379478"/>
                </a:cubicBezTo>
                <a:cubicBezTo>
                  <a:pt x="831481" y="405068"/>
                  <a:pt x="756273" y="483962"/>
                  <a:pt x="719745" y="571389"/>
                </a:cubicBezTo>
                <a:cubicBezTo>
                  <a:pt x="683217" y="658817"/>
                  <a:pt x="661726" y="803818"/>
                  <a:pt x="642387" y="904040"/>
                </a:cubicBezTo>
                <a:cubicBezTo>
                  <a:pt x="623049" y="1004262"/>
                  <a:pt x="601562" y="1085291"/>
                  <a:pt x="603710" y="1172718"/>
                </a:cubicBezTo>
                <a:cubicBezTo>
                  <a:pt x="605859" y="1260146"/>
                  <a:pt x="638090" y="1341175"/>
                  <a:pt x="655280" y="1428602"/>
                </a:cubicBezTo>
                <a:cubicBezTo>
                  <a:pt x="672470" y="1516029"/>
                  <a:pt x="721894" y="1631178"/>
                  <a:pt x="706852" y="1697280"/>
                </a:cubicBezTo>
                <a:cubicBezTo>
                  <a:pt x="691811" y="1763383"/>
                  <a:pt x="597263" y="1739925"/>
                  <a:pt x="565031" y="1825221"/>
                </a:cubicBezTo>
                <a:cubicBezTo>
                  <a:pt x="532800" y="1910516"/>
                  <a:pt x="528503" y="2123752"/>
                  <a:pt x="513462" y="2209047"/>
                </a:cubicBezTo>
                <a:cubicBezTo>
                  <a:pt x="498420" y="2294343"/>
                  <a:pt x="481228" y="2298607"/>
                  <a:pt x="474783" y="2336991"/>
                </a:cubicBezTo>
                <a:cubicBezTo>
                  <a:pt x="468335" y="2375374"/>
                  <a:pt x="466187" y="2400963"/>
                  <a:pt x="474783" y="2439344"/>
                </a:cubicBezTo>
                <a:cubicBezTo>
                  <a:pt x="483379" y="2477726"/>
                  <a:pt x="532800" y="2505447"/>
                  <a:pt x="526355" y="2567285"/>
                </a:cubicBezTo>
                <a:cubicBezTo>
                  <a:pt x="519909" y="2629123"/>
                  <a:pt x="457593" y="2727211"/>
                  <a:pt x="436106" y="2810374"/>
                </a:cubicBezTo>
                <a:cubicBezTo>
                  <a:pt x="414617" y="2893537"/>
                  <a:pt x="436106" y="2998023"/>
                  <a:pt x="397427" y="3066260"/>
                </a:cubicBezTo>
                <a:cubicBezTo>
                  <a:pt x="358748" y="3134497"/>
                  <a:pt x="262054" y="3175010"/>
                  <a:pt x="204036" y="3219790"/>
                </a:cubicBezTo>
                <a:cubicBezTo>
                  <a:pt x="146019" y="3264570"/>
                  <a:pt x="90152" y="3296557"/>
                  <a:pt x="49325" y="3334938"/>
                </a:cubicBezTo>
                <a:cubicBezTo>
                  <a:pt x="28911" y="3354129"/>
                  <a:pt x="16018" y="3374919"/>
                  <a:pt x="3394" y="3394910"/>
                </a:cubicBezTo>
                <a:lnTo>
                  <a:pt x="0" y="3399135"/>
                </a:lnTo>
                <a:close/>
              </a:path>
            </a:pathLst>
          </a:custGeom>
          <a:gradFill>
            <a:gsLst>
              <a:gs pos="100000">
                <a:srgbClr val="BFCABA"/>
              </a:gs>
              <a:gs pos="0">
                <a:srgbClr val="69898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pl-PL" kern="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AE6FE85-0E79-40B8-A56F-93CABA49527D}"/>
              </a:ext>
            </a:extLst>
          </p:cNvPr>
          <p:cNvSpPr txBox="1"/>
          <p:nvPr/>
        </p:nvSpPr>
        <p:spPr>
          <a:xfrm>
            <a:off x="8364131" y="622219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08D3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LUTY</a:t>
            </a:r>
            <a:r>
              <a:rPr lang="pl-PL" sz="1400" dirty="0">
                <a:solidFill>
                  <a:srgbClr val="008D38"/>
                </a:solidFill>
                <a:latin typeface="Bahnschrift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1400" b="1" dirty="0">
                <a:solidFill>
                  <a:srgbClr val="008D3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2022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F23C1818-98E6-47A8-9844-99CDDFA4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768" y="5773906"/>
            <a:ext cx="1374325" cy="326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l-PL" sz="800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Powiatowy Urząd Pracy</a:t>
            </a:r>
            <a:br>
              <a:rPr lang="pl-PL" sz="800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</a:br>
            <a:r>
              <a:rPr lang="pl-PL" sz="800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w Sępólnie Krajeńskim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924729F-3576-480E-8D34-C9854536E5D5}"/>
              </a:ext>
            </a:extLst>
          </p:cNvPr>
          <p:cNvSpPr/>
          <p:nvPr/>
        </p:nvSpPr>
        <p:spPr>
          <a:xfrm>
            <a:off x="9323" y="2462711"/>
            <a:ext cx="12241575" cy="1915561"/>
          </a:xfrm>
          <a:prstGeom prst="rect">
            <a:avLst/>
          </a:prstGeom>
          <a:gradFill>
            <a:gsLst>
              <a:gs pos="100000">
                <a:srgbClr val="BFCABA">
                  <a:alpha val="61000"/>
                  <a:lumMod val="100000"/>
                </a:srgbClr>
              </a:gs>
              <a:gs pos="0">
                <a:srgbClr val="69898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3209142-E546-43C0-858D-89E7A5C834DB}"/>
              </a:ext>
            </a:extLst>
          </p:cNvPr>
          <p:cNvSpPr txBox="1"/>
          <p:nvPr/>
        </p:nvSpPr>
        <p:spPr>
          <a:xfrm>
            <a:off x="646199" y="2615888"/>
            <a:ext cx="10899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8D3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INFORMACJA O SYTUACJI NA RYNKU PRACY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42CD51C-1CF2-442B-9990-F9C1A3727FAA}"/>
              </a:ext>
            </a:extLst>
          </p:cNvPr>
          <p:cNvSpPr txBox="1"/>
          <p:nvPr/>
        </p:nvSpPr>
        <p:spPr>
          <a:xfrm>
            <a:off x="2351584" y="3342130"/>
            <a:ext cx="679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spc="60" dirty="0">
                <a:solidFill>
                  <a:srgbClr val="008D3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 POWIECIE SĘPOLEŃSKIM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48CE88EC-CCAE-4FF6-9929-C39DCF332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548" y="5195808"/>
            <a:ext cx="1092844" cy="57809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93F195D-5311-46DC-8733-278119705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796" y="233512"/>
            <a:ext cx="2358348" cy="16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rostokąt 143"/>
          <p:cNvSpPr>
            <a:spLocks noChangeArrowheads="1"/>
          </p:cNvSpPr>
          <p:nvPr/>
        </p:nvSpPr>
        <p:spPr bwMode="auto">
          <a:xfrm>
            <a:off x="263351" y="188640"/>
            <a:ext cx="116652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10. Porównanie liczby bezrobotnych według miast i gmin w powiecie sępoleńskim w latach 2017 – 2021.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0316D5-60B2-4F39-967F-8D56AC33687C}"/>
              </a:ext>
            </a:extLst>
          </p:cNvPr>
          <p:cNvSpPr txBox="1"/>
          <p:nvPr/>
        </p:nvSpPr>
        <p:spPr>
          <a:xfrm>
            <a:off x="119336" y="659735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C87456A-3007-40C0-B397-5F2A182D0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83706"/>
              </p:ext>
            </p:extLst>
          </p:nvPr>
        </p:nvGraphicFramePr>
        <p:xfrm>
          <a:off x="479376" y="1412776"/>
          <a:ext cx="11017223" cy="4895401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1559927327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1728459773"/>
                    </a:ext>
                  </a:extLst>
                </a:gridCol>
                <a:gridCol w="1573889">
                  <a:extLst>
                    <a:ext uri="{9D8B030D-6E8A-4147-A177-3AD203B41FA5}">
                      <a16:colId xmlns:a16="http://schemas.microsoft.com/office/drawing/2014/main" val="896620777"/>
                    </a:ext>
                  </a:extLst>
                </a:gridCol>
                <a:gridCol w="1573889">
                  <a:extLst>
                    <a:ext uri="{9D8B030D-6E8A-4147-A177-3AD203B41FA5}">
                      <a16:colId xmlns:a16="http://schemas.microsoft.com/office/drawing/2014/main" val="2632495416"/>
                    </a:ext>
                  </a:extLst>
                </a:gridCol>
                <a:gridCol w="1573889">
                  <a:extLst>
                    <a:ext uri="{9D8B030D-6E8A-4147-A177-3AD203B41FA5}">
                      <a16:colId xmlns:a16="http://schemas.microsoft.com/office/drawing/2014/main" val="4262749288"/>
                    </a:ext>
                  </a:extLst>
                </a:gridCol>
                <a:gridCol w="1573889">
                  <a:extLst>
                    <a:ext uri="{9D8B030D-6E8A-4147-A177-3AD203B41FA5}">
                      <a16:colId xmlns:a16="http://schemas.microsoft.com/office/drawing/2014/main" val="3644940292"/>
                    </a:ext>
                  </a:extLst>
                </a:gridCol>
                <a:gridCol w="1573889">
                  <a:extLst>
                    <a:ext uri="{9D8B030D-6E8A-4147-A177-3AD203B41FA5}">
                      <a16:colId xmlns:a16="http://schemas.microsoft.com/office/drawing/2014/main" val="824706712"/>
                    </a:ext>
                  </a:extLst>
                </a:gridCol>
              </a:tblGrid>
              <a:tr h="439414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Liczba bezrobotnych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2217"/>
                  </a:ext>
                </a:extLst>
              </a:tr>
              <a:tr h="219707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563506"/>
                  </a:ext>
                </a:extLst>
              </a:tr>
              <a:tr h="43941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Sępólno Krajeńskie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281913"/>
                  </a:ext>
                </a:extLst>
              </a:tr>
              <a:tr h="4394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520069"/>
                  </a:ext>
                </a:extLst>
              </a:tr>
              <a:tr h="43941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Kamień Krajeński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37676"/>
                  </a:ext>
                </a:extLst>
              </a:tr>
              <a:tr h="4394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5702"/>
                  </a:ext>
                </a:extLst>
              </a:tr>
              <a:tr h="43941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Więcbork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19088"/>
                  </a:ext>
                </a:extLst>
              </a:tr>
              <a:tr h="4394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7156"/>
                  </a:ext>
                </a:extLst>
              </a:tr>
              <a:tr h="754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Sośno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80175"/>
                  </a:ext>
                </a:extLst>
              </a:tr>
              <a:tr h="43941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 PUP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1 723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695992"/>
                  </a:ext>
                </a:extLst>
              </a:tr>
              <a:tr h="3515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Zamieszkali na wsi w PUP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07435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127DBF4-5EC0-48A6-8A26-A94BD16A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034" y="6543893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358355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43"/>
          <p:cNvSpPr>
            <a:spLocks noChangeArrowheads="1"/>
          </p:cNvSpPr>
          <p:nvPr/>
        </p:nvSpPr>
        <p:spPr bwMode="auto">
          <a:xfrm>
            <a:off x="306068" y="188640"/>
            <a:ext cx="11521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11. Porównanie liczby bezrobotnych według miast i gmin w powiecie sępoleńskim w miesiącach grudzień 2020 – grudzień 2021 r.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AB7B4A-5075-4AF8-AA54-C0A4C43010CB}"/>
              </a:ext>
            </a:extLst>
          </p:cNvPr>
          <p:cNvSpPr txBox="1"/>
          <p:nvPr/>
        </p:nvSpPr>
        <p:spPr>
          <a:xfrm>
            <a:off x="119336" y="6538153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DAB8C8D-FB77-467F-A61F-AE7E938C6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24427"/>
              </p:ext>
            </p:extLst>
          </p:nvPr>
        </p:nvGraphicFramePr>
        <p:xfrm>
          <a:off x="738119" y="1381725"/>
          <a:ext cx="10657178" cy="5040560"/>
        </p:xfrm>
        <a:graphic>
          <a:graphicData uri="http://schemas.openxmlformats.org/drawingml/2006/table">
            <a:tbl>
              <a:tblPr/>
              <a:tblGrid>
                <a:gridCol w="1901498">
                  <a:extLst>
                    <a:ext uri="{9D8B030D-6E8A-4147-A177-3AD203B41FA5}">
                      <a16:colId xmlns:a16="http://schemas.microsoft.com/office/drawing/2014/main" val="318262485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985061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4136396092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2501502221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1665025377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3852297037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3072673760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411409223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3205818198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2757758776"/>
                    </a:ext>
                  </a:extLst>
                </a:gridCol>
              </a:tblGrid>
              <a:tr h="286502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Liczba bezrobotnych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Bezrobotni z prawem do zasiłku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21251"/>
                  </a:ext>
                </a:extLst>
              </a:tr>
              <a:tr h="222286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06696"/>
                  </a:ext>
                </a:extLst>
              </a:tr>
              <a:tr h="264294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XII/21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19731"/>
                  </a:ext>
                </a:extLst>
              </a:tr>
              <a:tr h="4445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Sępólno Krajeńskie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821301"/>
                  </a:ext>
                </a:extLst>
              </a:tr>
              <a:tr h="444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36566"/>
                  </a:ext>
                </a:extLst>
              </a:tr>
              <a:tr h="4445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Kamień Krajeńskie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44211"/>
                  </a:ext>
                </a:extLst>
              </a:tr>
              <a:tr h="444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28658"/>
                  </a:ext>
                </a:extLst>
              </a:tr>
              <a:tr h="4445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Więcbork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87563"/>
                  </a:ext>
                </a:extLst>
              </a:tr>
              <a:tr h="444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341904"/>
                  </a:ext>
                </a:extLst>
              </a:tr>
              <a:tr h="842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Sośno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0895"/>
                  </a:ext>
                </a:extLst>
              </a:tr>
              <a:tr h="22228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 PUP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195509"/>
                  </a:ext>
                </a:extLst>
              </a:tr>
              <a:tr h="4918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Zamieszkali na wsi w PUP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04013"/>
                  </a:ext>
                </a:extLst>
              </a:tr>
            </a:tbl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607E98A-59B6-4565-9527-BE3D917F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465" y="6542444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958453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63357" y="143208"/>
            <a:ext cx="115932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12. Osoby bezrobotne rejestrowane i wyłączone z ewidencji bezrobotnych w latach 2017 – 2021.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-384720" y="6345015"/>
            <a:ext cx="11881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eaLnBrk="0" hangingPunct="0">
              <a:tabLst>
                <a:tab pos="5491163" algn="l"/>
              </a:tabLst>
            </a:pPr>
            <a:r>
              <a:rPr lang="pl-P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 podjęcie pracy obejmuje:  - roboty publiczne, prace interwencyjne (bez staży i prac społecznie użytecznych), wykreślenia z powodu podjęć pracy bez udziału finansowego PUP.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8F030E-EA6B-42A6-9149-C053D3E43825}"/>
              </a:ext>
            </a:extLst>
          </p:cNvPr>
          <p:cNvSpPr txBox="1"/>
          <p:nvPr/>
        </p:nvSpPr>
        <p:spPr>
          <a:xfrm>
            <a:off x="263356" y="3997335"/>
            <a:ext cx="11881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Bieżąca obsługa osób bezrobotnych dotyczy m.in.: rejestracji, badania uprawnień do świadczeń, naliczania świadczeń, zgłaszania i wyrejestrowania bezrobotnych do ubezpieczenia społecznego, ustalania profilu pomocy, aktualizacji danych wprowadzanych do rejestru, działania związane z aktywizacją.</a:t>
            </a:r>
          </a:p>
          <a:p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Ponadto osobom bezrobotnym zarejestrowanym i wyłączonym z ewidencji wydawane są między innymi: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decyzje administracyjne dotyczące statusu i świadczeń dla bezrobotnych – 6 095,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postanowienia dotyczące statusu i świadczeń dla bezrobotnych – 45,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zaświadczenia o dochodach lub braku uprawnień do zasiłku – 467,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dokumentacja dotycząca okresów zasiłkowych, informacje o dochodach PIT-11, raporty o pobranych składkach na ubezpieczenie społeczne i zdrowotne – 2 499,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zaświadczenia RP7 do celów emerytalno-rentowych i naliczenia kapitału początkowego – 189,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zaświadczenia wysłane pocztą elektroniczną  za pośrednictwem programu SEPI – 578.</a:t>
            </a:r>
          </a:p>
          <a:p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Obsługa zgodna z wymaganiami różnych</a:t>
            </a:r>
            <a:r>
              <a:rPr lang="pl-PL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ustaw wymagała współpracy pracowników wszystkich działów PUP.</a:t>
            </a:r>
            <a:endParaRPr lang="pl-PL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E031913-5F86-44AE-944E-A132D3F586F1}"/>
              </a:ext>
            </a:extLst>
          </p:cNvPr>
          <p:cNvSpPr txBox="1"/>
          <p:nvPr/>
        </p:nvSpPr>
        <p:spPr>
          <a:xfrm>
            <a:off x="7804937" y="1197756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MRPiPS-01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0E13B7B-9E3E-4E31-B671-EAE99C22B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01850"/>
              </p:ext>
            </p:extLst>
          </p:nvPr>
        </p:nvGraphicFramePr>
        <p:xfrm>
          <a:off x="341307" y="1440740"/>
          <a:ext cx="11593287" cy="2404365"/>
        </p:xfrm>
        <a:graphic>
          <a:graphicData uri="http://schemas.openxmlformats.org/drawingml/2006/table">
            <a:tbl>
              <a:tblPr/>
              <a:tblGrid>
                <a:gridCol w="406851">
                  <a:extLst>
                    <a:ext uri="{9D8B030D-6E8A-4147-A177-3AD203B41FA5}">
                      <a16:colId xmlns:a16="http://schemas.microsoft.com/office/drawing/2014/main" val="2406161865"/>
                    </a:ext>
                  </a:extLst>
                </a:gridCol>
                <a:gridCol w="3247676">
                  <a:extLst>
                    <a:ext uri="{9D8B030D-6E8A-4147-A177-3AD203B41FA5}">
                      <a16:colId xmlns:a16="http://schemas.microsoft.com/office/drawing/2014/main" val="3371273586"/>
                    </a:ext>
                  </a:extLst>
                </a:gridCol>
                <a:gridCol w="1587752">
                  <a:extLst>
                    <a:ext uri="{9D8B030D-6E8A-4147-A177-3AD203B41FA5}">
                      <a16:colId xmlns:a16="http://schemas.microsoft.com/office/drawing/2014/main" val="1797895565"/>
                    </a:ext>
                  </a:extLst>
                </a:gridCol>
                <a:gridCol w="1587752">
                  <a:extLst>
                    <a:ext uri="{9D8B030D-6E8A-4147-A177-3AD203B41FA5}">
                      <a16:colId xmlns:a16="http://schemas.microsoft.com/office/drawing/2014/main" val="1963755936"/>
                    </a:ext>
                  </a:extLst>
                </a:gridCol>
                <a:gridCol w="1587752">
                  <a:extLst>
                    <a:ext uri="{9D8B030D-6E8A-4147-A177-3AD203B41FA5}">
                      <a16:colId xmlns:a16="http://schemas.microsoft.com/office/drawing/2014/main" val="1552408781"/>
                    </a:ext>
                  </a:extLst>
                </a:gridCol>
                <a:gridCol w="1587752">
                  <a:extLst>
                    <a:ext uri="{9D8B030D-6E8A-4147-A177-3AD203B41FA5}">
                      <a16:colId xmlns:a16="http://schemas.microsoft.com/office/drawing/2014/main" val="3445638426"/>
                    </a:ext>
                  </a:extLst>
                </a:gridCol>
                <a:gridCol w="1587752">
                  <a:extLst>
                    <a:ext uri="{9D8B030D-6E8A-4147-A177-3AD203B41FA5}">
                      <a16:colId xmlns:a16="http://schemas.microsoft.com/office/drawing/2014/main" val="2716304542"/>
                    </a:ext>
                  </a:extLst>
                </a:gridCol>
              </a:tblGrid>
              <a:tr h="1823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84146"/>
                  </a:ext>
                </a:extLst>
              </a:tr>
              <a:tr h="35748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Liczba osób zarejestrowanych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3989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399554"/>
                  </a:ext>
                </a:extLst>
              </a:tr>
              <a:tr h="3730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Liczba osób wyłączonych z ewidencji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4388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58183"/>
                  </a:ext>
                </a:extLst>
              </a:tr>
              <a:tr h="35748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 tym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Podjęcia pracy*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2853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26347"/>
                  </a:ext>
                </a:extLst>
              </a:tr>
              <a:tr h="357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Staże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81284"/>
                  </a:ext>
                </a:extLst>
              </a:tr>
              <a:tr h="357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Niepotwierdzenie gotowości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817714"/>
                  </a:ext>
                </a:extLst>
              </a:tr>
              <a:tr h="357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Pozostałe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680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450455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8BA6216-433F-4485-B9AE-343D0768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25344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61823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0430" y="32776"/>
            <a:ext cx="10657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13. Podjęcia pracy za granicą w latach 2017 – 2021.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DF9DDF1-0DA4-486A-831D-94C1414745F9}"/>
              </a:ext>
            </a:extLst>
          </p:cNvPr>
          <p:cNvSpPr txBox="1"/>
          <p:nvPr/>
        </p:nvSpPr>
        <p:spPr>
          <a:xfrm>
            <a:off x="119336" y="6504245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rejestru PUP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CC99A3E-5C46-4498-8D6D-EB5E6832B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327505"/>
              </p:ext>
            </p:extLst>
          </p:nvPr>
        </p:nvGraphicFramePr>
        <p:xfrm>
          <a:off x="6384032" y="760687"/>
          <a:ext cx="5688632" cy="54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52686641-1318-4DB9-B81E-2DD45C9DCFA2}"/>
              </a:ext>
            </a:extLst>
          </p:cNvPr>
          <p:cNvSpPr/>
          <p:nvPr/>
        </p:nvSpPr>
        <p:spPr>
          <a:xfrm>
            <a:off x="10056440" y="982604"/>
            <a:ext cx="1080120" cy="2454307"/>
          </a:xfrm>
          <a:prstGeom prst="downArrow">
            <a:avLst>
              <a:gd name="adj1" fmla="val 46152"/>
              <a:gd name="adj2" fmla="val 7886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00B000"/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E71B039-8F9A-41F8-9471-1CC064641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21664"/>
              </p:ext>
            </p:extLst>
          </p:nvPr>
        </p:nvGraphicFramePr>
        <p:xfrm>
          <a:off x="240430" y="760690"/>
          <a:ext cx="6071594" cy="5440869"/>
        </p:xfrm>
        <a:graphic>
          <a:graphicData uri="http://schemas.openxmlformats.org/drawingml/2006/table">
            <a:tbl>
              <a:tblPr/>
              <a:tblGrid>
                <a:gridCol w="1103042">
                  <a:extLst>
                    <a:ext uri="{9D8B030D-6E8A-4147-A177-3AD203B41FA5}">
                      <a16:colId xmlns:a16="http://schemas.microsoft.com/office/drawing/2014/main" val="234235244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245556775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1932631439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424709313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90784284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65939298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518073782"/>
                    </a:ext>
                  </a:extLst>
                </a:gridCol>
              </a:tblGrid>
              <a:tr h="44684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Kraj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Liczba osób w latach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75214"/>
                  </a:ext>
                </a:extLst>
              </a:tr>
              <a:tr h="2628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Ogółem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25569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Francja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759690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Niemcy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98755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Holandia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656680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Szwajcaria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98812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Anglia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633690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8064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Szwecja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337356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144890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Norwegia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091878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Hiszpania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6731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Irlandia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657517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Włochy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959994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Czechy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951040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62474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Szkocja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300761"/>
                  </a:ext>
                </a:extLst>
              </a:tr>
              <a:tr h="26285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Islandia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79569"/>
                  </a:ext>
                </a:extLst>
              </a:tr>
              <a:tr h="24958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Luksemburg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144046"/>
                  </a:ext>
                </a:extLst>
              </a:tr>
              <a:tr h="275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Razem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21887"/>
                  </a:ext>
                </a:extLst>
              </a:tr>
            </a:tbl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5306531-9E8C-4FC2-B7A8-E195DB9F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04245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846859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74446814-C373-4FB1-B32B-91CDA834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6" y="155248"/>
            <a:ext cx="11960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14. Podjęcia pracy i powroty z zagranicy w latach 2017 – 2021.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D0E339-7432-4361-8070-69DB46A9309A}"/>
              </a:ext>
            </a:extLst>
          </p:cNvPr>
          <p:cNvSpPr txBox="1"/>
          <p:nvPr/>
        </p:nvSpPr>
        <p:spPr>
          <a:xfrm>
            <a:off x="119336" y="6608698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rejestru PUP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B4449C3-FCF3-4AA2-8BA9-7AC2C6FD3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42991"/>
              </p:ext>
            </p:extLst>
          </p:nvPr>
        </p:nvGraphicFramePr>
        <p:xfrm>
          <a:off x="219217" y="2780928"/>
          <a:ext cx="11593289" cy="3735975"/>
        </p:xfrm>
        <a:graphic>
          <a:graphicData uri="http://schemas.openxmlformats.org/drawingml/2006/table">
            <a:tbl>
              <a:tblPr/>
              <a:tblGrid>
                <a:gridCol w="1328798">
                  <a:extLst>
                    <a:ext uri="{9D8B030D-6E8A-4147-A177-3AD203B41FA5}">
                      <a16:colId xmlns:a16="http://schemas.microsoft.com/office/drawing/2014/main" val="94223320"/>
                    </a:ext>
                  </a:extLst>
                </a:gridCol>
                <a:gridCol w="1001413">
                  <a:extLst>
                    <a:ext uri="{9D8B030D-6E8A-4147-A177-3AD203B41FA5}">
                      <a16:colId xmlns:a16="http://schemas.microsoft.com/office/drawing/2014/main" val="360715346"/>
                    </a:ext>
                  </a:extLst>
                </a:gridCol>
                <a:gridCol w="1032227">
                  <a:extLst>
                    <a:ext uri="{9D8B030D-6E8A-4147-A177-3AD203B41FA5}">
                      <a16:colId xmlns:a16="http://schemas.microsoft.com/office/drawing/2014/main" val="440500048"/>
                    </a:ext>
                  </a:extLst>
                </a:gridCol>
                <a:gridCol w="1032227">
                  <a:extLst>
                    <a:ext uri="{9D8B030D-6E8A-4147-A177-3AD203B41FA5}">
                      <a16:colId xmlns:a16="http://schemas.microsoft.com/office/drawing/2014/main" val="3052890035"/>
                    </a:ext>
                  </a:extLst>
                </a:gridCol>
                <a:gridCol w="1047633">
                  <a:extLst>
                    <a:ext uri="{9D8B030D-6E8A-4147-A177-3AD203B41FA5}">
                      <a16:colId xmlns:a16="http://schemas.microsoft.com/office/drawing/2014/main" val="369129143"/>
                    </a:ext>
                  </a:extLst>
                </a:gridCol>
                <a:gridCol w="1047633">
                  <a:extLst>
                    <a:ext uri="{9D8B030D-6E8A-4147-A177-3AD203B41FA5}">
                      <a16:colId xmlns:a16="http://schemas.microsoft.com/office/drawing/2014/main" val="1716231669"/>
                    </a:ext>
                  </a:extLst>
                </a:gridCol>
                <a:gridCol w="1001413">
                  <a:extLst>
                    <a:ext uri="{9D8B030D-6E8A-4147-A177-3AD203B41FA5}">
                      <a16:colId xmlns:a16="http://schemas.microsoft.com/office/drawing/2014/main" val="284248905"/>
                    </a:ext>
                  </a:extLst>
                </a:gridCol>
                <a:gridCol w="1005266">
                  <a:extLst>
                    <a:ext uri="{9D8B030D-6E8A-4147-A177-3AD203B41FA5}">
                      <a16:colId xmlns:a16="http://schemas.microsoft.com/office/drawing/2014/main" val="1442334357"/>
                    </a:ext>
                  </a:extLst>
                </a:gridCol>
                <a:gridCol w="1047633">
                  <a:extLst>
                    <a:ext uri="{9D8B030D-6E8A-4147-A177-3AD203B41FA5}">
                      <a16:colId xmlns:a16="http://schemas.microsoft.com/office/drawing/2014/main" val="735971153"/>
                    </a:ext>
                  </a:extLst>
                </a:gridCol>
                <a:gridCol w="1047633">
                  <a:extLst>
                    <a:ext uri="{9D8B030D-6E8A-4147-A177-3AD203B41FA5}">
                      <a16:colId xmlns:a16="http://schemas.microsoft.com/office/drawing/2014/main" val="3051373946"/>
                    </a:ext>
                  </a:extLst>
                </a:gridCol>
                <a:gridCol w="1001413">
                  <a:extLst>
                    <a:ext uri="{9D8B030D-6E8A-4147-A177-3AD203B41FA5}">
                      <a16:colId xmlns:a16="http://schemas.microsoft.com/office/drawing/2014/main" val="3840594544"/>
                    </a:ext>
                  </a:extLst>
                </a:gridCol>
              </a:tblGrid>
              <a:tr h="2189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Miesiąc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378"/>
                  </a:ext>
                </a:extLst>
              </a:tr>
              <a:tr h="6041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Podjęcie pracy za granicą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Powroty z zagranicy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Podjęcie pracy za granicą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Powroty z zagranicy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Podjęcie pracy za granicą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Powroty z zagranicy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Podjęcie pracy za granicą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Powroty z zagranicy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Podjęcie pracy za granicą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Powroty z zagranicy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58322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styczeń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451363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luty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219980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marzec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866468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kwiecień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80548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maj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399976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czerwiec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40740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lipiec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744519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sierpień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922494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wrzesień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748407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październik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95743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listopad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812908"/>
                  </a:ext>
                </a:extLst>
              </a:tr>
              <a:tr h="21890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grudzień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261361"/>
                  </a:ext>
                </a:extLst>
              </a:tr>
              <a:tr h="20139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RAZEM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561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979198"/>
                  </a:ext>
                </a:extLst>
              </a:tr>
            </a:tbl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F73BF747-A804-462D-94AC-33DE694C2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745321"/>
              </p:ext>
            </p:extLst>
          </p:nvPr>
        </p:nvGraphicFramePr>
        <p:xfrm>
          <a:off x="6096000" y="794791"/>
          <a:ext cx="5516743" cy="18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32551C70-5270-4CD6-BD58-56326D835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77418"/>
              </p:ext>
            </p:extLst>
          </p:nvPr>
        </p:nvGraphicFramePr>
        <p:xfrm>
          <a:off x="231776" y="794792"/>
          <a:ext cx="5516743" cy="18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61CD81-2211-4010-A077-540069B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55239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875575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9A43B60-48B0-4C1C-8463-243DFF7C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7668"/>
            <a:ext cx="12529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15. Informacja dotycząca ilości zarejestrowanych oświadczeń i zezwoleń</a:t>
            </a:r>
            <a:b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na pracę cudzoziemcom w latach 2017 – 2021.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28AD8-9B4B-4230-9745-7AC0C1026A66}"/>
              </a:ext>
            </a:extLst>
          </p:cNvPr>
          <p:cNvSpPr txBox="1"/>
          <p:nvPr/>
        </p:nvSpPr>
        <p:spPr>
          <a:xfrm>
            <a:off x="170887" y="6503243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rejestru PUP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45D574B-FA2A-4C9B-9995-6288AB9E9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18129"/>
              </p:ext>
            </p:extLst>
          </p:nvPr>
        </p:nvGraphicFramePr>
        <p:xfrm>
          <a:off x="240756" y="1215145"/>
          <a:ext cx="5544616" cy="182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6EA7CEC-F0F9-4AB0-9A3E-9C850CD1C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828122"/>
              </p:ext>
            </p:extLst>
          </p:nvPr>
        </p:nvGraphicFramePr>
        <p:xfrm>
          <a:off x="6037400" y="1140288"/>
          <a:ext cx="6093071" cy="182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D1060AA-AF4E-46BF-B0CC-7AB8AE06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97170"/>
              </p:ext>
            </p:extLst>
          </p:nvPr>
        </p:nvGraphicFramePr>
        <p:xfrm>
          <a:off x="191344" y="3284984"/>
          <a:ext cx="11809311" cy="2952324"/>
        </p:xfrm>
        <a:graphic>
          <a:graphicData uri="http://schemas.openxmlformats.org/drawingml/2006/table">
            <a:tbl>
              <a:tblPr/>
              <a:tblGrid>
                <a:gridCol w="1887678">
                  <a:extLst>
                    <a:ext uri="{9D8B030D-6E8A-4147-A177-3AD203B41FA5}">
                      <a16:colId xmlns:a16="http://schemas.microsoft.com/office/drawing/2014/main" val="1332691893"/>
                    </a:ext>
                  </a:extLst>
                </a:gridCol>
                <a:gridCol w="1162809">
                  <a:extLst>
                    <a:ext uri="{9D8B030D-6E8A-4147-A177-3AD203B41FA5}">
                      <a16:colId xmlns:a16="http://schemas.microsoft.com/office/drawing/2014/main" val="3862232848"/>
                    </a:ext>
                  </a:extLst>
                </a:gridCol>
                <a:gridCol w="1162809">
                  <a:extLst>
                    <a:ext uri="{9D8B030D-6E8A-4147-A177-3AD203B41FA5}">
                      <a16:colId xmlns:a16="http://schemas.microsoft.com/office/drawing/2014/main" val="1098983960"/>
                    </a:ext>
                  </a:extLst>
                </a:gridCol>
                <a:gridCol w="1102404">
                  <a:extLst>
                    <a:ext uri="{9D8B030D-6E8A-4147-A177-3AD203B41FA5}">
                      <a16:colId xmlns:a16="http://schemas.microsoft.com/office/drawing/2014/main" val="1720434512"/>
                    </a:ext>
                  </a:extLst>
                </a:gridCol>
                <a:gridCol w="1102404">
                  <a:extLst>
                    <a:ext uri="{9D8B030D-6E8A-4147-A177-3AD203B41FA5}">
                      <a16:colId xmlns:a16="http://schemas.microsoft.com/office/drawing/2014/main" val="2034470343"/>
                    </a:ext>
                  </a:extLst>
                </a:gridCol>
                <a:gridCol w="1102404">
                  <a:extLst>
                    <a:ext uri="{9D8B030D-6E8A-4147-A177-3AD203B41FA5}">
                      <a16:colId xmlns:a16="http://schemas.microsoft.com/office/drawing/2014/main" val="1595119356"/>
                    </a:ext>
                  </a:extLst>
                </a:gridCol>
                <a:gridCol w="1162809">
                  <a:extLst>
                    <a:ext uri="{9D8B030D-6E8A-4147-A177-3AD203B41FA5}">
                      <a16:colId xmlns:a16="http://schemas.microsoft.com/office/drawing/2014/main" val="857864002"/>
                    </a:ext>
                  </a:extLst>
                </a:gridCol>
                <a:gridCol w="1162809">
                  <a:extLst>
                    <a:ext uri="{9D8B030D-6E8A-4147-A177-3AD203B41FA5}">
                      <a16:colId xmlns:a16="http://schemas.microsoft.com/office/drawing/2014/main" val="1965859085"/>
                    </a:ext>
                  </a:extLst>
                </a:gridCol>
                <a:gridCol w="1072201">
                  <a:extLst>
                    <a:ext uri="{9D8B030D-6E8A-4147-A177-3AD203B41FA5}">
                      <a16:colId xmlns:a16="http://schemas.microsoft.com/office/drawing/2014/main" val="880989924"/>
                    </a:ext>
                  </a:extLst>
                </a:gridCol>
                <a:gridCol w="890984">
                  <a:extLst>
                    <a:ext uri="{9D8B030D-6E8A-4147-A177-3AD203B41FA5}">
                      <a16:colId xmlns:a16="http://schemas.microsoft.com/office/drawing/2014/main" val="2523217184"/>
                    </a:ext>
                  </a:extLst>
                </a:gridCol>
              </a:tblGrid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Rodzaj informacji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oświadczenia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oświadczenia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zezwolenia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oświadczenia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zezwolenia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oświadczenia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zezwolenia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oświadczenia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zezwolenia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42301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Kraj/Rok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51762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Białoruś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79322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Rosja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73382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Ukraina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41478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Mołdawia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88976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Armenia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176632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Gruzja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35123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Ogólna liczba spraw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2711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6E3DF1-9864-4DAA-B172-CACCAAA1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53135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95480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>
            <a:extLst>
              <a:ext uri="{FF2B5EF4-FFF2-40B4-BE49-F238E27FC236}">
                <a16:creationId xmlns:a16="http://schemas.microsoft.com/office/drawing/2014/main" id="{421EBFBB-614C-4F72-8199-F851C1DD23B5}"/>
              </a:ext>
            </a:extLst>
          </p:cNvPr>
          <p:cNvSpPr/>
          <p:nvPr/>
        </p:nvSpPr>
        <p:spPr>
          <a:xfrm rot="16200000">
            <a:off x="3956238" y="-1398083"/>
            <a:ext cx="4277851" cy="12230621"/>
          </a:xfrm>
          <a:prstGeom prst="rect">
            <a:avLst/>
          </a:prstGeom>
          <a:gradFill>
            <a:gsLst>
              <a:gs pos="100000">
                <a:srgbClr val="BFCABA">
                  <a:alpha val="61000"/>
                  <a:lumMod val="100000"/>
                </a:srgbClr>
              </a:gs>
              <a:gs pos="0">
                <a:srgbClr val="69898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8643C72-E149-4B3A-B38A-BD6E0CC32B02}"/>
              </a:ext>
            </a:extLst>
          </p:cNvPr>
          <p:cNvSpPr txBox="1"/>
          <p:nvPr/>
        </p:nvSpPr>
        <p:spPr>
          <a:xfrm>
            <a:off x="1127448" y="2870693"/>
            <a:ext cx="9937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3600" kern="0" dirty="0">
                <a:solidFill>
                  <a:srgbClr val="23642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Przedstawienie działań aktywizacyjnych PUP w latach 2017-2021 oraz planów na 2022 r. 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C249655-18F2-4892-AE3D-539D5FEFA9A6}"/>
              </a:ext>
            </a:extLst>
          </p:cNvPr>
          <p:cNvSpPr/>
          <p:nvPr/>
        </p:nvSpPr>
        <p:spPr>
          <a:xfrm rot="16200000">
            <a:off x="4803559" y="-4821859"/>
            <a:ext cx="2583208" cy="12230619"/>
          </a:xfrm>
          <a:prstGeom prst="rect">
            <a:avLst/>
          </a:prstGeom>
          <a:gradFill>
            <a:gsLst>
              <a:gs pos="100000">
                <a:srgbClr val="6B8A87"/>
              </a:gs>
              <a:gs pos="0">
                <a:srgbClr val="69898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FC71EA1-6521-446F-87C0-694C0BA81182}"/>
              </a:ext>
            </a:extLst>
          </p:cNvPr>
          <p:cNvGrpSpPr/>
          <p:nvPr/>
        </p:nvGrpSpPr>
        <p:grpSpPr>
          <a:xfrm>
            <a:off x="5172751" y="447839"/>
            <a:ext cx="1844824" cy="1844824"/>
            <a:chOff x="429771" y="2403589"/>
            <a:chExt cx="1844824" cy="1844824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7ADED8A9-04EF-484E-B41C-58CDCEB1AD27}"/>
                </a:ext>
              </a:extLst>
            </p:cNvPr>
            <p:cNvSpPr/>
            <p:nvPr/>
          </p:nvSpPr>
          <p:spPr>
            <a:xfrm>
              <a:off x="429771" y="2403589"/>
              <a:ext cx="1844824" cy="1844824"/>
            </a:xfrm>
            <a:prstGeom prst="ellipse">
              <a:avLst/>
            </a:prstGeom>
            <a:noFill/>
            <a:ln w="101600">
              <a:solidFill>
                <a:srgbClr val="0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3" name="Grafika 12" descr="Prezentacja ze schematem organizacyjnym">
              <a:extLst>
                <a:ext uri="{FF2B5EF4-FFF2-40B4-BE49-F238E27FC236}">
                  <a16:creationId xmlns:a16="http://schemas.microsoft.com/office/drawing/2014/main" id="{2DD41C53-FE6A-488C-9258-A685E271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659" y="2565477"/>
              <a:ext cx="1521047" cy="1521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316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5338" y="260648"/>
            <a:ext cx="11881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1. Limity środków na programy rynku pracy w latach 2017 – 2021 </a:t>
            </a:r>
            <a:b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oraz plan na 2022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7CCFD7-39EF-4EED-8F85-D5EB60D7CA17}"/>
              </a:ext>
            </a:extLst>
          </p:cNvPr>
          <p:cNvSpPr txBox="1"/>
          <p:nvPr/>
        </p:nvSpPr>
        <p:spPr>
          <a:xfrm>
            <a:off x="140367" y="6374698"/>
            <a:ext cx="457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decyzji finansowych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91ED272-148E-45D1-82FA-63F72520E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89488"/>
              </p:ext>
            </p:extLst>
          </p:nvPr>
        </p:nvGraphicFramePr>
        <p:xfrm>
          <a:off x="176519" y="2492896"/>
          <a:ext cx="11757299" cy="3746815"/>
        </p:xfrm>
        <a:graphic>
          <a:graphicData uri="http://schemas.openxmlformats.org/drawingml/2006/table">
            <a:tbl>
              <a:tblPr/>
              <a:tblGrid>
                <a:gridCol w="570623">
                  <a:extLst>
                    <a:ext uri="{9D8B030D-6E8A-4147-A177-3AD203B41FA5}">
                      <a16:colId xmlns:a16="http://schemas.microsoft.com/office/drawing/2014/main" val="4212860869"/>
                    </a:ext>
                  </a:extLst>
                </a:gridCol>
                <a:gridCol w="2146350">
                  <a:extLst>
                    <a:ext uri="{9D8B030D-6E8A-4147-A177-3AD203B41FA5}">
                      <a16:colId xmlns:a16="http://schemas.microsoft.com/office/drawing/2014/main" val="3444199765"/>
                    </a:ext>
                  </a:extLst>
                </a:gridCol>
                <a:gridCol w="1506721">
                  <a:extLst>
                    <a:ext uri="{9D8B030D-6E8A-4147-A177-3AD203B41FA5}">
                      <a16:colId xmlns:a16="http://schemas.microsoft.com/office/drawing/2014/main" val="3200235432"/>
                    </a:ext>
                  </a:extLst>
                </a:gridCol>
                <a:gridCol w="1506721">
                  <a:extLst>
                    <a:ext uri="{9D8B030D-6E8A-4147-A177-3AD203B41FA5}">
                      <a16:colId xmlns:a16="http://schemas.microsoft.com/office/drawing/2014/main" val="1692269416"/>
                    </a:ext>
                  </a:extLst>
                </a:gridCol>
                <a:gridCol w="1506721">
                  <a:extLst>
                    <a:ext uri="{9D8B030D-6E8A-4147-A177-3AD203B41FA5}">
                      <a16:colId xmlns:a16="http://schemas.microsoft.com/office/drawing/2014/main" val="2501215390"/>
                    </a:ext>
                  </a:extLst>
                </a:gridCol>
                <a:gridCol w="1506721">
                  <a:extLst>
                    <a:ext uri="{9D8B030D-6E8A-4147-A177-3AD203B41FA5}">
                      <a16:colId xmlns:a16="http://schemas.microsoft.com/office/drawing/2014/main" val="2143059949"/>
                    </a:ext>
                  </a:extLst>
                </a:gridCol>
                <a:gridCol w="1506721">
                  <a:extLst>
                    <a:ext uri="{9D8B030D-6E8A-4147-A177-3AD203B41FA5}">
                      <a16:colId xmlns:a16="http://schemas.microsoft.com/office/drawing/2014/main" val="278099363"/>
                    </a:ext>
                  </a:extLst>
                </a:gridCol>
                <a:gridCol w="1506721">
                  <a:extLst>
                    <a:ext uri="{9D8B030D-6E8A-4147-A177-3AD203B41FA5}">
                      <a16:colId xmlns:a16="http://schemas.microsoft.com/office/drawing/2014/main" val="1172681882"/>
                    </a:ext>
                  </a:extLst>
                </a:gridCol>
              </a:tblGrid>
              <a:tr h="56591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Plan na 2022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69478"/>
                  </a:ext>
                </a:extLst>
              </a:tr>
              <a:tr h="46834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Limity ogółem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11 544 200,00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10 626 100,00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6 280 000,00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6 299 208,88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9 237 166,84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9 087 902,87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531913"/>
                  </a:ext>
                </a:extLst>
              </a:tr>
              <a:tr h="90418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 tym</a:t>
                      </a:r>
                    </a:p>
                  </a:txBody>
                  <a:tcPr marL="7801" marR="7801" marT="78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Algorytm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2 692 607,98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2 029 457,33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1 624 961,00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1 359 362,11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3 552 313,66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4 705 897,27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127141"/>
                  </a:ext>
                </a:extLst>
              </a:tr>
              <a:tr h="9041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Środki pozyskane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6 444 592,02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6 250 442,67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4 655 039,00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4 939 846,77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5 684 853,18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4 382 005,60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065187"/>
                  </a:ext>
                </a:extLst>
              </a:tr>
              <a:tr h="9041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środki na refundacje części kosztów poniesionych na wynagrodzenia i składki osób do 30 r.ż.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2 407 000,00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2 346 200,00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801" marR="7801" marT="7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92791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51E0CC6-3532-462F-AE79-73E2F05B7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889443"/>
              </p:ext>
            </p:extLst>
          </p:nvPr>
        </p:nvGraphicFramePr>
        <p:xfrm>
          <a:off x="-312712" y="1337866"/>
          <a:ext cx="12745416" cy="159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20A39F9-F0DA-4D8B-8AD8-D2F84165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243" y="6595654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65054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5461" y="44624"/>
            <a:ext cx="100811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2. Wydatki na poszczególne formy aktywizacji w latach</a:t>
            </a:r>
            <a:b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2017 – 2021 oraz plan na 2022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58641E8-3CD2-4CD3-B69B-7AF0E9D16954}"/>
              </a:ext>
            </a:extLst>
          </p:cNvPr>
          <p:cNvSpPr txBox="1"/>
          <p:nvPr/>
        </p:nvSpPr>
        <p:spPr>
          <a:xfrm>
            <a:off x="119337" y="6597352"/>
            <a:ext cx="457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decyzji finansowych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C652E76-5BF0-4522-A07F-09A80512A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15431"/>
              </p:ext>
            </p:extLst>
          </p:nvPr>
        </p:nvGraphicFramePr>
        <p:xfrm>
          <a:off x="120517" y="1167603"/>
          <a:ext cx="11737301" cy="5250134"/>
        </p:xfrm>
        <a:graphic>
          <a:graphicData uri="http://schemas.openxmlformats.org/drawingml/2006/table">
            <a:tbl>
              <a:tblPr/>
              <a:tblGrid>
                <a:gridCol w="219899">
                  <a:extLst>
                    <a:ext uri="{9D8B030D-6E8A-4147-A177-3AD203B41FA5}">
                      <a16:colId xmlns:a16="http://schemas.microsoft.com/office/drawing/2014/main" val="459770929"/>
                    </a:ext>
                  </a:extLst>
                </a:gridCol>
                <a:gridCol w="2882826">
                  <a:extLst>
                    <a:ext uri="{9D8B030D-6E8A-4147-A177-3AD203B41FA5}">
                      <a16:colId xmlns:a16="http://schemas.microsoft.com/office/drawing/2014/main" val="230288904"/>
                    </a:ext>
                  </a:extLst>
                </a:gridCol>
                <a:gridCol w="1497266">
                  <a:extLst>
                    <a:ext uri="{9D8B030D-6E8A-4147-A177-3AD203B41FA5}">
                      <a16:colId xmlns:a16="http://schemas.microsoft.com/office/drawing/2014/main" val="251486344"/>
                    </a:ext>
                  </a:extLst>
                </a:gridCol>
                <a:gridCol w="1497266">
                  <a:extLst>
                    <a:ext uri="{9D8B030D-6E8A-4147-A177-3AD203B41FA5}">
                      <a16:colId xmlns:a16="http://schemas.microsoft.com/office/drawing/2014/main" val="2506588675"/>
                    </a:ext>
                  </a:extLst>
                </a:gridCol>
                <a:gridCol w="1410011">
                  <a:extLst>
                    <a:ext uri="{9D8B030D-6E8A-4147-A177-3AD203B41FA5}">
                      <a16:colId xmlns:a16="http://schemas.microsoft.com/office/drawing/2014/main" val="207921165"/>
                    </a:ext>
                  </a:extLst>
                </a:gridCol>
                <a:gridCol w="1410011">
                  <a:extLst>
                    <a:ext uri="{9D8B030D-6E8A-4147-A177-3AD203B41FA5}">
                      <a16:colId xmlns:a16="http://schemas.microsoft.com/office/drawing/2014/main" val="1804947141"/>
                    </a:ext>
                  </a:extLst>
                </a:gridCol>
                <a:gridCol w="1410011">
                  <a:extLst>
                    <a:ext uri="{9D8B030D-6E8A-4147-A177-3AD203B41FA5}">
                      <a16:colId xmlns:a16="http://schemas.microsoft.com/office/drawing/2014/main" val="1333914661"/>
                    </a:ext>
                  </a:extLst>
                </a:gridCol>
                <a:gridCol w="1410011">
                  <a:extLst>
                    <a:ext uri="{9D8B030D-6E8A-4147-A177-3AD203B41FA5}">
                      <a16:colId xmlns:a16="http://schemas.microsoft.com/office/drawing/2014/main" val="1242927708"/>
                    </a:ext>
                  </a:extLst>
                </a:gridCol>
              </a:tblGrid>
              <a:tr h="2635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Lp.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Forma aktywizacji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Wydatki 2017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Wydatki 2018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Wydatki 2019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Wydatki 2020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Wydatki 2021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Planowane wydatki 2022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32000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Szkolenia, egzaminy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145520,90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172387,66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146499,77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95461,35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151146,20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180000,00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37241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Prace interwencyjne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1231772,50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1724199,95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1547800,96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1257605,89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1154701,05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1714530,00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52216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3.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Roboty publiczne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3576436,23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2741588,57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1558775,17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1532815,02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2845994,26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2930897,27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669488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4.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Staże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2007837,01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1488729,43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927897,84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671437,17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1017754,47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1213175,60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257110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5.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Stypendia dla kontynuujących naukę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232329"/>
                  </a:ext>
                </a:extLst>
              </a:tr>
              <a:tr h="3363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6.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Przyznanie bezrobotnemu środków na podjęcie działalności gospodarczej                               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1023000,00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1280000,00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1027000,00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1278050,00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1345000,00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1155500,00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65538"/>
                  </a:ext>
                </a:extLst>
              </a:tr>
              <a:tr h="3363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7.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Refundacja kosztów wyposażenia i doposażenia stanowiska pracy                    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523000,00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300000,00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487647,51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582558,20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1534452,63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1210000,00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817828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Prace społecznie użyteczne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122218,47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111919,74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117968,50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106989,94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113994,18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150000,00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365023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9.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Zwrot kosztów dojazdu i zakwaterowania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114842,27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119988,79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105863,13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74414,40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76489,98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1064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Przygotowanie zawodowe dorosłych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850471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11.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Studia podyplomowe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332,60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2100,00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10261,15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8887,93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11896,37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30000,00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38097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12.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Badania bezrobotnych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23881,00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19437,00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10795,00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10087,00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10584,00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15000,00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9473"/>
                  </a:ext>
                </a:extLst>
              </a:tr>
              <a:tr h="3363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13.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Refundacja kosztów opieki nad dzieckiem do lat 7 lub osobą zależną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2995,81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6354,49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6001,61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6080,85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13730,22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50000,00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088002"/>
                  </a:ext>
                </a:extLst>
              </a:tr>
              <a:tr h="3363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14.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Specyficzne elementy wspierające zatrudnienie (programy specjalne)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975600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15.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Bony szkoleniowe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816262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16.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Bony stażowe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68288,13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8949,56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836468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17.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Bony zatrudnieniowe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8532,62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14257,72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28800,00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49323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18.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Bony na zasiedlenie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81200,00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92000,00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55180,00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60000,00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80000,00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120000,00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534878"/>
                  </a:ext>
                </a:extLst>
              </a:tr>
              <a:tr h="3363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19.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Dofinansowanie wynagr. za zatrudnienie bezrobotnego, który ukończył 50 r.ż.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526805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20.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Krajowy Fundusz Szkoleniowy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169844,79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115083,00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220610,54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368779,11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320578,10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170000,00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404653"/>
                  </a:ext>
                </a:extLst>
              </a:tr>
              <a:tr h="1723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21.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Program Aktywizacja i Integracja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8700,06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527644"/>
                  </a:ext>
                </a:extLst>
              </a:tr>
              <a:tr h="3363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22.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Refundacja wynagrodzeń 30- (art. 150f ustawy o promocji zatrudnienia…)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2406089,47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</a:rPr>
                        <a:t>2270766,20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731961"/>
                  </a:ext>
                </a:extLst>
              </a:tr>
              <a:tr h="2114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Razem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11 505 791,80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10 462 204,45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6 222 301,18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6 053 166,86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8 690 579,18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</a:rPr>
                        <a:t>9 087 902,87</a:t>
                      </a:r>
                    </a:p>
                  </a:txBody>
                  <a:tcPr marL="6963" marR="6963" marT="6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42005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806FE7-CE8B-4C5A-BA1A-BE7DD792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541" y="6543893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851352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5672" y="143616"/>
            <a:ext cx="120006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3. Liczba osób objętych wsparciem w latach 2017 – 2021 oraz plan na 2022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EF2902-3DE1-4442-BD17-D990D5221334}"/>
              </a:ext>
            </a:extLst>
          </p:cNvPr>
          <p:cNvSpPr txBox="1"/>
          <p:nvPr/>
        </p:nvSpPr>
        <p:spPr>
          <a:xfrm>
            <a:off x="0" y="6641829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791670-B1DA-4A21-8490-EA2FE2389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77567"/>
              </p:ext>
            </p:extLst>
          </p:nvPr>
        </p:nvGraphicFramePr>
        <p:xfrm>
          <a:off x="191344" y="803390"/>
          <a:ext cx="11809312" cy="5721949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162158245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942035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66489855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4071289863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842977264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3735841956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1065219704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472021539"/>
                    </a:ext>
                  </a:extLst>
                </a:gridCol>
              </a:tblGrid>
              <a:tr h="3290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Lp.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 aktywizacji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Liczba osób objętych wsparciem w 2017 r.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Liczba osób objętych wsparciem w 2018 r.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Liczba osób objętych wsparciem w 2019 r.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Liczba osób objętych wsparciem w 2020 r.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Liczba osób objętych wsparciem w 2021 r.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Planowana liczba osób do objęcia wsparciem w 2022 r.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718994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Szkolenia, egzaminy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463312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Prace interwencyjne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297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35039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Roboty publiczne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600458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Staże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259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162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526622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Stypendia dla kontynuujących naukę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657294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Przyznanie bezrobotnemu środków na podjęcie działalności gospodarczej                               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756991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Refundacja kosztów wyposażenia i doposażenia stanowiska pracy                    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989589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Prace społecznie użyteczne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117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113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79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4187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Zwrot kosztów dojazdu i zakwaterowania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377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247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487172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Przygotowanie zawodowe dorosłych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734171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Studia podyplomowe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162473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Badania bezrobotnych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117215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Refundacja kosztów opieki nad dzieckiem do lat 7 lub osobą zależną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14398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Specyficzne elementy wspierające zatrudnienie (programy specjalne)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00687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Bony szkoleniowe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641474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Bony stażowe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51500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Bony zatrudnieniowe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460777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Bony na zasiedlenie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64549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Dofinansowanie wynagr. za zatrudnienie bezrobotnego, który ukończył 50 r.ż.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54427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Krajowy Fundusz Szkoleniowy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178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96363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 Aktywizacja i Integracja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826192"/>
                  </a:ext>
                </a:extLst>
              </a:tr>
              <a:tr h="282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Refundacja wynagrodzeń 30- (art. 150f ustawy o promocji zatrudnienia…)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257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160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936352"/>
                  </a:ext>
                </a:extLst>
              </a:tr>
              <a:tr h="1653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Razem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2 453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2 222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1 744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1 425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1 571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1 427</a:t>
                      </a:r>
                    </a:p>
                  </a:txBody>
                  <a:tcPr marL="1690" marR="1690" marT="1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14402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15B388B-AE8A-4A37-9F37-C3D212A8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39203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226932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209925" y="3752851"/>
            <a:ext cx="184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pl-PL" sz="1100">
                <a:latin typeface="Calibri" pitchFamily="34" charset="0"/>
                <a:cs typeface="Times New Roman" pitchFamily="18" charset="0"/>
              </a:rPr>
            </a:br>
            <a:endParaRPr lang="pl-PL" sz="800">
              <a:latin typeface="Arial" pitchFamily="34" charset="0"/>
            </a:endParaRPr>
          </a:p>
          <a:p>
            <a:pPr eaLnBrk="0" hangingPunct="0"/>
            <a:endParaRPr lang="pl-PL">
              <a:latin typeface="Arial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22196"/>
            <a:ext cx="12192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1. Stopa bezrobocia* w powiecie sępoleńskim w latach 2017 – 2021 (grudzień).</a:t>
            </a:r>
          </a:p>
        </p:txBody>
      </p:sp>
      <p:sp>
        <p:nvSpPr>
          <p:cNvPr id="11" name="pole tekstowe 96">
            <a:extLst>
              <a:ext uri="{FF2B5EF4-FFF2-40B4-BE49-F238E27FC236}">
                <a16:creationId xmlns:a16="http://schemas.microsoft.com/office/drawing/2014/main" id="{AC774FFD-C3CE-4F66-812D-9F9DC301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979" y="6417787"/>
            <a:ext cx="77041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* Stopa bezrobocia wyrażona jest w % i wskazuje udział liczby bezrobotnych w liczbie aktywnych zawodowo. 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298A8871-58D0-4FB1-A516-BBD37C2E5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64074"/>
              </p:ext>
            </p:extLst>
          </p:nvPr>
        </p:nvGraphicFramePr>
        <p:xfrm>
          <a:off x="119335" y="498419"/>
          <a:ext cx="11953329" cy="33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46C6795-113E-4F4B-B365-1AA1C6C6C963}"/>
              </a:ext>
            </a:extLst>
          </p:cNvPr>
          <p:cNvSpPr txBox="1"/>
          <p:nvPr/>
        </p:nvSpPr>
        <p:spPr>
          <a:xfrm>
            <a:off x="17584" y="6588733"/>
            <a:ext cx="93519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Stopa bezrobocia po korekcie za okres: grudzień'2020 - sierpień'2021 przekazanej przez US w Bydgoszczy w dniu 25.10.2021 r.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69FF6B7-E3A3-4857-BC6F-1CD02C7E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3640"/>
              </p:ext>
            </p:extLst>
          </p:nvPr>
        </p:nvGraphicFramePr>
        <p:xfrm>
          <a:off x="263352" y="3969420"/>
          <a:ext cx="11521276" cy="2306216"/>
        </p:xfrm>
        <a:graphic>
          <a:graphicData uri="http://schemas.openxmlformats.org/drawingml/2006/table">
            <a:tbl>
              <a:tblPr/>
              <a:tblGrid>
                <a:gridCol w="1011832">
                  <a:extLst>
                    <a:ext uri="{9D8B030D-6E8A-4147-A177-3AD203B41FA5}">
                      <a16:colId xmlns:a16="http://schemas.microsoft.com/office/drawing/2014/main" val="4244204113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1552064706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3098966302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1079737857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3438174542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1868553630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3588542377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2916275520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2109271339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2815013310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3472715614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1020055324"/>
                    </a:ext>
                  </a:extLst>
                </a:gridCol>
                <a:gridCol w="875787">
                  <a:extLst>
                    <a:ext uri="{9D8B030D-6E8A-4147-A177-3AD203B41FA5}">
                      <a16:colId xmlns:a16="http://schemas.microsoft.com/office/drawing/2014/main" val="1089615250"/>
                    </a:ext>
                  </a:extLst>
                </a:gridCol>
              </a:tblGrid>
              <a:tr h="418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Rok/Miesiąc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styczeń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luty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marzec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kwiecień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maj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czerwiec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lipiec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sierpień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wrzesień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październik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listopad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grudzień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87692"/>
                  </a:ext>
                </a:extLst>
              </a:tr>
              <a:tr h="377626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5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17,6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16,8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16,0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15,1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14,6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14,1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14,4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13,8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13,1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14,6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840680"/>
                  </a:ext>
                </a:extLst>
              </a:tr>
              <a:tr h="3776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13,6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12,9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12,5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12,0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11,9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11,6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12,8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402239"/>
                  </a:ext>
                </a:extLst>
              </a:tr>
              <a:tr h="3776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5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12,4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12,4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11,7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11,0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10,8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11,0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10,7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10,5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11,6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898668"/>
                  </a:ext>
                </a:extLst>
              </a:tr>
              <a:tr h="3776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11,7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11,8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12,5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11,9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11,5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11,7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302338"/>
                  </a:ext>
                </a:extLst>
              </a:tr>
              <a:tr h="377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5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12,1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11,7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11,1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10,9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10,7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10,9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10,6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10,2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10,3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11,0</a:t>
                      </a:r>
                    </a:p>
                  </a:txBody>
                  <a:tcPr marL="8124" marR="8124" marT="81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686635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7EDCB8F-C084-4612-A72D-1224D3FC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9984" y="6573012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3413595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5E7A610E-FC88-499A-8444-81C9BDB306E1}"/>
              </a:ext>
            </a:extLst>
          </p:cNvPr>
          <p:cNvGrpSpPr/>
          <p:nvPr/>
        </p:nvGrpSpPr>
        <p:grpSpPr>
          <a:xfrm>
            <a:off x="590063" y="5618900"/>
            <a:ext cx="11296980" cy="831706"/>
            <a:chOff x="551382" y="5626485"/>
            <a:chExt cx="11296980" cy="831706"/>
          </a:xfrm>
        </p:grpSpPr>
        <p:sp>
          <p:nvSpPr>
            <p:cNvPr id="2" name="Schemat blokowy: opóźnienie 1">
              <a:extLst>
                <a:ext uri="{FF2B5EF4-FFF2-40B4-BE49-F238E27FC236}">
                  <a16:creationId xmlns:a16="http://schemas.microsoft.com/office/drawing/2014/main" id="{C45D2FE1-503F-4F7E-84CB-94B32B07AAF1}"/>
                </a:ext>
              </a:extLst>
            </p:cNvPr>
            <p:cNvSpPr/>
            <p:nvPr/>
          </p:nvSpPr>
          <p:spPr>
            <a:xfrm rot="10800000">
              <a:off x="551382" y="5626485"/>
              <a:ext cx="734507" cy="831706"/>
            </a:xfrm>
            <a:prstGeom prst="flowChartDelay">
              <a:avLst/>
            </a:prstGeom>
            <a:solidFill>
              <a:srgbClr val="6B823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74A1D1E9-FF23-4C1B-AB47-412F1949A90A}"/>
                </a:ext>
              </a:extLst>
            </p:cNvPr>
            <p:cNvSpPr/>
            <p:nvPr/>
          </p:nvSpPr>
          <p:spPr>
            <a:xfrm>
              <a:off x="1271463" y="5626486"/>
              <a:ext cx="10576899" cy="831705"/>
            </a:xfrm>
            <a:prstGeom prst="rect">
              <a:avLst/>
            </a:prstGeom>
            <a:solidFill>
              <a:srgbClr val="6B823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1" name="Text Box 99"/>
          <p:cNvSpPr txBox="1">
            <a:spLocks noChangeArrowheads="1"/>
          </p:cNvSpPr>
          <p:nvPr/>
        </p:nvSpPr>
        <p:spPr bwMode="auto">
          <a:xfrm>
            <a:off x="191344" y="115042"/>
            <a:ext cx="11809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4. Programy rynku pracy realizowane przez PUP w Sępólnie Krajeńskim</a:t>
            </a:r>
            <a:b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w 2021 r. (środki pozyskane)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2EB2DAA-537C-4729-97CE-0D738917E2D0}"/>
              </a:ext>
            </a:extLst>
          </p:cNvPr>
          <p:cNvSpPr txBox="1"/>
          <p:nvPr/>
        </p:nvSpPr>
        <p:spPr>
          <a:xfrm>
            <a:off x="25450" y="6579972"/>
            <a:ext cx="457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decyzji finansowych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A0250E4-29B9-424A-AAB2-0FEFD5895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45942"/>
              </p:ext>
            </p:extLst>
          </p:nvPr>
        </p:nvGraphicFramePr>
        <p:xfrm>
          <a:off x="4799856" y="1874839"/>
          <a:ext cx="7048507" cy="3452891"/>
        </p:xfrm>
        <a:graphic>
          <a:graphicData uri="http://schemas.openxmlformats.org/drawingml/2006/table">
            <a:tbl>
              <a:tblPr/>
              <a:tblGrid>
                <a:gridCol w="383216">
                  <a:extLst>
                    <a:ext uri="{9D8B030D-6E8A-4147-A177-3AD203B41FA5}">
                      <a16:colId xmlns:a16="http://schemas.microsoft.com/office/drawing/2014/main" val="4264464951"/>
                    </a:ext>
                  </a:extLst>
                </a:gridCol>
                <a:gridCol w="4485934">
                  <a:extLst>
                    <a:ext uri="{9D8B030D-6E8A-4147-A177-3AD203B41FA5}">
                      <a16:colId xmlns:a16="http://schemas.microsoft.com/office/drawing/2014/main" val="1605601595"/>
                    </a:ext>
                  </a:extLst>
                </a:gridCol>
                <a:gridCol w="2179357">
                  <a:extLst>
                    <a:ext uri="{9D8B030D-6E8A-4147-A177-3AD203B41FA5}">
                      <a16:colId xmlns:a16="http://schemas.microsoft.com/office/drawing/2014/main" val="2151430665"/>
                    </a:ext>
                  </a:extLst>
                </a:gridCol>
              </a:tblGrid>
              <a:tr h="3852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8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POWER IV (2019-2021)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336 472,69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78918"/>
                  </a:ext>
                </a:extLst>
              </a:tr>
              <a:tr h="3852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POWER V (2021-2022)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1 558 471,35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59516"/>
                  </a:ext>
                </a:extLst>
              </a:tr>
              <a:tr h="3852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A54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POWER konkursowy (2021-2023)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328 470,00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48711"/>
                  </a:ext>
                </a:extLst>
              </a:tr>
              <a:tr h="3852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4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RPO IV (2019-2022)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1 930 839,14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459"/>
                  </a:ext>
                </a:extLst>
              </a:tr>
              <a:tr h="3852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C1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Rezerwa - bezrobotni zamieszkujący na wsi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500 000,00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27267"/>
                  </a:ext>
                </a:extLst>
              </a:tr>
              <a:tr h="756043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Rezerwa - aktywizacja bezrobotnych w regionach wysokiego bezrobocia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700 000,00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1112"/>
                  </a:ext>
                </a:extLst>
              </a:tr>
              <a:tr h="3852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8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Krajowy Fundusz Szkoleniowy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195 000,00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60463"/>
                  </a:ext>
                </a:extLst>
              </a:tr>
              <a:tr h="3852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3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Rezerwa - Krajowy Fundusz Szkoleniowy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135 600,00 zł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39340"/>
                  </a:ext>
                </a:extLst>
              </a:tr>
            </a:tbl>
          </a:graphicData>
        </a:graphic>
      </p:graphicFrame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53F2238-B0FD-40BA-B219-D7946AAE5CFF}"/>
              </a:ext>
            </a:extLst>
          </p:cNvPr>
          <p:cNvSpPr txBox="1"/>
          <p:nvPr/>
        </p:nvSpPr>
        <p:spPr>
          <a:xfrm>
            <a:off x="1040565" y="5814546"/>
            <a:ext cx="11089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Łączna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kwota na</a:t>
            </a:r>
            <a:r>
              <a:rPr lang="pl-PL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programy realizowane w 2021 r.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wynosiła - </a:t>
            </a:r>
            <a:r>
              <a:rPr lang="pl-PL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5 684 853,18 zł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92BADEDA-7D5D-4003-86DD-5624C58E8B8F}"/>
              </a:ext>
            </a:extLst>
          </p:cNvPr>
          <p:cNvGrpSpPr/>
          <p:nvPr/>
        </p:nvGrpSpPr>
        <p:grpSpPr>
          <a:xfrm>
            <a:off x="-224909" y="998605"/>
            <a:ext cx="8856984" cy="5504462"/>
            <a:chOff x="-312712" y="953730"/>
            <a:chExt cx="8856984" cy="5504462"/>
          </a:xfrm>
        </p:grpSpPr>
        <p:graphicFrame>
          <p:nvGraphicFramePr>
            <p:cNvPr id="6" name="Wykres 5">
              <a:extLst>
                <a:ext uri="{FF2B5EF4-FFF2-40B4-BE49-F238E27FC236}">
                  <a16:creationId xmlns:a16="http://schemas.microsoft.com/office/drawing/2014/main" id="{FC8A53BE-1B7F-4A07-B72F-6A531385F5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66879041"/>
                </p:ext>
              </p:extLst>
            </p:nvPr>
          </p:nvGraphicFramePr>
          <p:xfrm>
            <a:off x="-312712" y="953730"/>
            <a:ext cx="8856984" cy="55044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6824194B-1408-42E6-9867-C46E2F22A375}"/>
                </a:ext>
              </a:extLst>
            </p:cNvPr>
            <p:cNvGrpSpPr/>
            <p:nvPr/>
          </p:nvGrpSpPr>
          <p:grpSpPr>
            <a:xfrm>
              <a:off x="575706" y="1382566"/>
              <a:ext cx="4056342" cy="4437435"/>
              <a:chOff x="581974" y="1391387"/>
              <a:chExt cx="4056342" cy="4437435"/>
            </a:xfrm>
          </p:grpSpPr>
          <p:sp>
            <p:nvSpPr>
              <p:cNvPr id="20" name="Owal 19">
                <a:extLst>
                  <a:ext uri="{FF2B5EF4-FFF2-40B4-BE49-F238E27FC236}">
                    <a16:creationId xmlns:a16="http://schemas.microsoft.com/office/drawing/2014/main" id="{439952B4-6E14-4581-9B29-992E3390CBEA}"/>
                  </a:ext>
                </a:extLst>
              </p:cNvPr>
              <p:cNvSpPr/>
              <p:nvPr/>
            </p:nvSpPr>
            <p:spPr>
              <a:xfrm>
                <a:off x="1991544" y="3100182"/>
                <a:ext cx="1008000" cy="10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ADD8D06C-8B20-4DD8-8D19-730C5642308F}"/>
                  </a:ext>
                </a:extLst>
              </p:cNvPr>
              <p:cNvSpPr txBox="1"/>
              <p:nvPr/>
            </p:nvSpPr>
            <p:spPr>
              <a:xfrm>
                <a:off x="2350126" y="5059381"/>
                <a:ext cx="576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400" dirty="0">
                    <a:latin typeface="Gill Sans MT Condensed" panose="020B0506020104020203" pitchFamily="34" charset="-18"/>
                  </a:rPr>
                  <a:t>2.</a:t>
                </a:r>
              </a:p>
            </p:txBody>
          </p:sp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A15FD62F-0A06-4B13-94C0-011C9E4CC3AF}"/>
                  </a:ext>
                </a:extLst>
              </p:cNvPr>
              <p:cNvSpPr txBox="1"/>
              <p:nvPr/>
            </p:nvSpPr>
            <p:spPr>
              <a:xfrm>
                <a:off x="4007142" y="4164720"/>
                <a:ext cx="576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400" dirty="0">
                    <a:latin typeface="Gill Sans MT Condensed" panose="020B0506020104020203" pitchFamily="34" charset="-18"/>
                  </a:rPr>
                  <a:t>1.</a:t>
                </a:r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85904ED3-0D00-47F2-A90A-D01B6D29CF89}"/>
                  </a:ext>
                </a:extLst>
              </p:cNvPr>
              <p:cNvSpPr txBox="1"/>
              <p:nvPr/>
            </p:nvSpPr>
            <p:spPr>
              <a:xfrm>
                <a:off x="581974" y="4270970"/>
                <a:ext cx="576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400" dirty="0">
                    <a:latin typeface="Gill Sans MT Condensed" panose="020B0506020104020203" pitchFamily="34" charset="-18"/>
                  </a:rPr>
                  <a:t>3.</a:t>
                </a:r>
              </a:p>
            </p:txBody>
          </p:sp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069AFEA5-25B4-4E54-94F4-88023384AD17}"/>
                  </a:ext>
                </a:extLst>
              </p:cNvPr>
              <p:cNvSpPr txBox="1"/>
              <p:nvPr/>
            </p:nvSpPr>
            <p:spPr>
              <a:xfrm>
                <a:off x="767408" y="1853905"/>
                <a:ext cx="576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400" dirty="0">
                    <a:latin typeface="Gill Sans MT Condensed" panose="020B0506020104020203" pitchFamily="34" charset="-18"/>
                  </a:rPr>
                  <a:t>4.</a:t>
                </a:r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B6913A48-C841-472E-A065-5552A826B73D}"/>
                  </a:ext>
                </a:extLst>
              </p:cNvPr>
              <p:cNvSpPr txBox="1"/>
              <p:nvPr/>
            </p:nvSpPr>
            <p:spPr>
              <a:xfrm>
                <a:off x="3217138" y="1391387"/>
                <a:ext cx="576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400" dirty="0">
                    <a:latin typeface="Gill Sans MT Condensed" panose="020B0506020104020203" pitchFamily="34" charset="-18"/>
                  </a:rPr>
                  <a:t>5.</a:t>
                </a:r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B4BD9FCC-A041-4FC2-8800-A9FB62C08E82}"/>
                  </a:ext>
                </a:extLst>
              </p:cNvPr>
              <p:cNvSpPr txBox="1"/>
              <p:nvPr/>
            </p:nvSpPr>
            <p:spPr>
              <a:xfrm>
                <a:off x="4062252" y="2330741"/>
                <a:ext cx="576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4400" dirty="0">
                    <a:latin typeface="Gill Sans MT Condensed" panose="020B0506020104020203" pitchFamily="34" charset="-18"/>
                  </a:rPr>
                  <a:t>6.</a:t>
                </a:r>
              </a:p>
            </p:txBody>
          </p:sp>
        </p:grp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75E653F-E42F-486D-BE75-B526D68A75DB}"/>
              </a:ext>
            </a:extLst>
          </p:cNvPr>
          <p:cNvSpPr txBox="1"/>
          <p:nvPr/>
        </p:nvSpPr>
        <p:spPr>
          <a:xfrm>
            <a:off x="4269151" y="324492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Gill Sans MT Condensed" panose="020B0506020104020203" pitchFamily="34" charset="-18"/>
              </a:rPr>
              <a:t>7.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F0A6455-7C01-40A8-B506-ACB6CAAFE924}"/>
              </a:ext>
            </a:extLst>
          </p:cNvPr>
          <p:cNvSpPr txBox="1"/>
          <p:nvPr/>
        </p:nvSpPr>
        <p:spPr>
          <a:xfrm>
            <a:off x="4201208" y="370260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Gill Sans MT Condensed" panose="020B0506020104020203" pitchFamily="34" charset="-18"/>
              </a:rPr>
              <a:t>8.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FFF22761-1352-4FB1-9AE8-B650B4C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6444" y="6564270"/>
            <a:ext cx="2844800" cy="476250"/>
          </a:xfrm>
        </p:spPr>
        <p:txBody>
          <a:bodyPr/>
          <a:lstStyle/>
          <a:p>
            <a:pPr>
              <a:defRPr/>
            </a:pPr>
            <a:fld id="{9190C309-5F89-4424-AFF8-C6876B10222B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11626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5E7A610E-FC88-499A-8444-81C9BDB306E1}"/>
              </a:ext>
            </a:extLst>
          </p:cNvPr>
          <p:cNvGrpSpPr/>
          <p:nvPr/>
        </p:nvGrpSpPr>
        <p:grpSpPr>
          <a:xfrm>
            <a:off x="3431704" y="5594240"/>
            <a:ext cx="8208912" cy="831705"/>
            <a:chOff x="551383" y="5626486"/>
            <a:chExt cx="11296979" cy="831705"/>
          </a:xfrm>
        </p:grpSpPr>
        <p:sp>
          <p:nvSpPr>
            <p:cNvPr id="2" name="Schemat blokowy: opóźnienie 1">
              <a:extLst>
                <a:ext uri="{FF2B5EF4-FFF2-40B4-BE49-F238E27FC236}">
                  <a16:creationId xmlns:a16="http://schemas.microsoft.com/office/drawing/2014/main" id="{C45D2FE1-503F-4F7E-84CB-94B32B07AAF1}"/>
                </a:ext>
              </a:extLst>
            </p:cNvPr>
            <p:cNvSpPr/>
            <p:nvPr/>
          </p:nvSpPr>
          <p:spPr>
            <a:xfrm rot="10800000">
              <a:off x="551383" y="5631350"/>
              <a:ext cx="734507" cy="826841"/>
            </a:xfrm>
            <a:prstGeom prst="flowChartDelay">
              <a:avLst/>
            </a:prstGeom>
            <a:solidFill>
              <a:srgbClr val="6B823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74A1D1E9-FF23-4C1B-AB47-412F1949A90A}"/>
                </a:ext>
              </a:extLst>
            </p:cNvPr>
            <p:cNvSpPr/>
            <p:nvPr/>
          </p:nvSpPr>
          <p:spPr>
            <a:xfrm>
              <a:off x="1271463" y="5626486"/>
              <a:ext cx="10576899" cy="831705"/>
            </a:xfrm>
            <a:prstGeom prst="rect">
              <a:avLst/>
            </a:prstGeom>
            <a:solidFill>
              <a:srgbClr val="6B823C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1" name="Text Box 99"/>
          <p:cNvSpPr txBox="1">
            <a:spLocks noChangeArrowheads="1"/>
          </p:cNvSpPr>
          <p:nvPr/>
        </p:nvSpPr>
        <p:spPr bwMode="auto">
          <a:xfrm>
            <a:off x="191344" y="115042"/>
            <a:ext cx="11809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5. Programy rynku pracy realizowane przez PUP w Sępólnie Krajeńskim</a:t>
            </a:r>
            <a:b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plan na 2022 r. (środki pozyskane)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2EB2DAA-537C-4729-97CE-0D738917E2D0}"/>
              </a:ext>
            </a:extLst>
          </p:cNvPr>
          <p:cNvSpPr txBox="1"/>
          <p:nvPr/>
        </p:nvSpPr>
        <p:spPr>
          <a:xfrm>
            <a:off x="25450" y="6579972"/>
            <a:ext cx="457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decyzji finansowych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53F2238-B0FD-40BA-B219-D7946AAE5CFF}"/>
              </a:ext>
            </a:extLst>
          </p:cNvPr>
          <p:cNvSpPr txBox="1"/>
          <p:nvPr/>
        </p:nvSpPr>
        <p:spPr>
          <a:xfrm>
            <a:off x="4007142" y="5748698"/>
            <a:ext cx="7841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Łączny plan programów na 2022 r.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pl-PL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4 382 005,60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zł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9CC2879-D174-433B-9BF4-C677CE1B9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88609"/>
              </p:ext>
            </p:extLst>
          </p:nvPr>
        </p:nvGraphicFramePr>
        <p:xfrm>
          <a:off x="4913158" y="1756948"/>
          <a:ext cx="6539035" cy="3220035"/>
        </p:xfrm>
        <a:graphic>
          <a:graphicData uri="http://schemas.openxmlformats.org/drawingml/2006/table">
            <a:tbl>
              <a:tblPr/>
              <a:tblGrid>
                <a:gridCol w="318746">
                  <a:extLst>
                    <a:ext uri="{9D8B030D-6E8A-4147-A177-3AD203B41FA5}">
                      <a16:colId xmlns:a16="http://schemas.microsoft.com/office/drawing/2014/main" val="3405435436"/>
                    </a:ext>
                  </a:extLst>
                </a:gridCol>
                <a:gridCol w="4132057">
                  <a:extLst>
                    <a:ext uri="{9D8B030D-6E8A-4147-A177-3AD203B41FA5}">
                      <a16:colId xmlns:a16="http://schemas.microsoft.com/office/drawing/2014/main" val="223356205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003269418"/>
                    </a:ext>
                  </a:extLst>
                </a:gridCol>
              </a:tblGrid>
              <a:tr h="6440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8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POWER V (2021-2022)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1 725 612,45 zł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85727"/>
                  </a:ext>
                </a:extLst>
              </a:tr>
              <a:tr h="6440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POWER konkursowy (2021-2023)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389 730,00 zł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883225"/>
                  </a:ext>
                </a:extLst>
              </a:tr>
              <a:tr h="6440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A54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RPO IV (2019-2022)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187 500,00 zł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896200"/>
                  </a:ext>
                </a:extLst>
              </a:tr>
              <a:tr h="6440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4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EFS – RPO V (2022)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1 909 163,15 zł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7417"/>
                  </a:ext>
                </a:extLst>
              </a:tr>
              <a:tr h="6440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effectLst/>
                          <a:latin typeface="Gill Sans MT Condensed" panose="020B0506020104020203" pitchFamily="34" charset="-18"/>
                          <a:cs typeface="Calibri Light" panose="020F03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C1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Krajowy Fundusz Szkoleniowy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170 000,00 zł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953998"/>
                  </a:ext>
                </a:extLst>
              </a:tr>
            </a:tbl>
          </a:graphicData>
        </a:graphic>
      </p:graphicFrame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74C9CBF7-7520-48A3-AEDD-D499C559C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443760"/>
              </p:ext>
            </p:extLst>
          </p:nvPr>
        </p:nvGraphicFramePr>
        <p:xfrm>
          <a:off x="25450" y="1482689"/>
          <a:ext cx="5186466" cy="406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upa 14">
            <a:extLst>
              <a:ext uri="{FF2B5EF4-FFF2-40B4-BE49-F238E27FC236}">
                <a16:creationId xmlns:a16="http://schemas.microsoft.com/office/drawing/2014/main" id="{CE0BAE5A-C29C-4428-B9F7-204E1F24D34E}"/>
              </a:ext>
            </a:extLst>
          </p:cNvPr>
          <p:cNvGrpSpPr/>
          <p:nvPr/>
        </p:nvGrpSpPr>
        <p:grpSpPr>
          <a:xfrm>
            <a:off x="398600" y="1192260"/>
            <a:ext cx="4530947" cy="4699563"/>
            <a:chOff x="398600" y="1192260"/>
            <a:chExt cx="4530947" cy="4699563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A15FD62F-0A06-4B13-94C0-011C9E4CC3AF}"/>
                </a:ext>
              </a:extLst>
            </p:cNvPr>
            <p:cNvSpPr txBox="1"/>
            <p:nvPr/>
          </p:nvSpPr>
          <p:spPr>
            <a:xfrm>
              <a:off x="2416612" y="5122382"/>
              <a:ext cx="576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dirty="0">
                  <a:latin typeface="Gill Sans MT Condensed" panose="020B0506020104020203" pitchFamily="34" charset="-18"/>
                </a:rPr>
                <a:t>1.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ADD8D06C-8B20-4DD8-8D19-730C5642308F}"/>
                </a:ext>
              </a:extLst>
            </p:cNvPr>
            <p:cNvSpPr txBox="1"/>
            <p:nvPr/>
          </p:nvSpPr>
          <p:spPr>
            <a:xfrm>
              <a:off x="398600" y="3219461"/>
              <a:ext cx="576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dirty="0">
                  <a:latin typeface="Gill Sans MT Condensed" panose="020B0506020104020203" pitchFamily="34" charset="-18"/>
                </a:rPr>
                <a:t>2.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85904ED3-0D00-47F2-A90A-D01B6D29CF89}"/>
                </a:ext>
              </a:extLst>
            </p:cNvPr>
            <p:cNvSpPr txBox="1"/>
            <p:nvPr/>
          </p:nvSpPr>
          <p:spPr>
            <a:xfrm>
              <a:off x="458673" y="2450020"/>
              <a:ext cx="576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dirty="0">
                  <a:latin typeface="Gill Sans MT Condensed" panose="020B0506020104020203" pitchFamily="34" charset="-18"/>
                </a:rPr>
                <a:t>3.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069AFEA5-25B4-4E54-94F4-88023384AD17}"/>
                </a:ext>
              </a:extLst>
            </p:cNvPr>
            <p:cNvSpPr txBox="1"/>
            <p:nvPr/>
          </p:nvSpPr>
          <p:spPr>
            <a:xfrm>
              <a:off x="2711512" y="1192260"/>
              <a:ext cx="576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dirty="0">
                  <a:latin typeface="Gill Sans MT Condensed" panose="020B0506020104020203" pitchFamily="34" charset="-18"/>
                </a:rPr>
                <a:t>4.</a:t>
              </a: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B6913A48-C841-472E-A065-5552A826B73D}"/>
                </a:ext>
              </a:extLst>
            </p:cNvPr>
            <p:cNvSpPr txBox="1"/>
            <p:nvPr/>
          </p:nvSpPr>
          <p:spPr>
            <a:xfrm>
              <a:off x="4353483" y="3514763"/>
              <a:ext cx="576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dirty="0">
                  <a:latin typeface="Gill Sans MT Condensed" panose="020B0506020104020203" pitchFamily="34" charset="-18"/>
                </a:rPr>
                <a:t>5.</a:t>
              </a:r>
            </a:p>
          </p:txBody>
        </p:sp>
      </p:grp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BDBED7-85D3-46C7-ACA7-61B5EF99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646" y="6566952"/>
            <a:ext cx="2844800" cy="476250"/>
          </a:xfrm>
        </p:spPr>
        <p:txBody>
          <a:bodyPr/>
          <a:lstStyle/>
          <a:p>
            <a:pPr>
              <a:defRPr/>
            </a:pPr>
            <a:fld id="{9190C309-5F89-4424-AFF8-C6876B10222B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528423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4E95EE3B-DDEC-486E-8A56-BC205003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37781"/>
            <a:ext cx="11881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6.</a:t>
            </a:r>
            <a:r>
              <a:rPr lang="pl-PL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Środki Funduszu Pracy otrzymane i pozyskane przez poszczególne powiatowe</a:t>
            </a:r>
            <a:br>
              <a:rPr lang="pl-PL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urzędy pracy działające na obszarze województwa kujawsko-pomorskiego.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D169B19-1A54-4691-BEDF-9A34F40C9878}"/>
              </a:ext>
            </a:extLst>
          </p:cNvPr>
          <p:cNvSpPr/>
          <p:nvPr/>
        </p:nvSpPr>
        <p:spPr>
          <a:xfrm>
            <a:off x="15534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</a:rPr>
              <a:t>Źródło: zestawienie za rok 2021 opracowanie własne w oparciu o dane z Wojewódzkiego Urzędu Pracy w Toruniu.</a:t>
            </a:r>
            <a:r>
              <a:rPr lang="pl-PL" sz="1000" dirty="0"/>
              <a:t>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939A768-656E-4069-A8BD-8DD635278013}"/>
              </a:ext>
            </a:extLst>
          </p:cNvPr>
          <p:cNvGraphicFramePr>
            <a:graphicFrameLocks noGrp="1"/>
          </p:cNvGraphicFramePr>
          <p:nvPr/>
        </p:nvGraphicFramePr>
        <p:xfrm>
          <a:off x="155340" y="999706"/>
          <a:ext cx="11701301" cy="5380482"/>
        </p:xfrm>
        <a:graphic>
          <a:graphicData uri="http://schemas.openxmlformats.org/drawingml/2006/table">
            <a:tbl>
              <a:tblPr/>
              <a:tblGrid>
                <a:gridCol w="279551">
                  <a:extLst>
                    <a:ext uri="{9D8B030D-6E8A-4147-A177-3AD203B41FA5}">
                      <a16:colId xmlns:a16="http://schemas.microsoft.com/office/drawing/2014/main" val="1676085058"/>
                    </a:ext>
                  </a:extLst>
                </a:gridCol>
                <a:gridCol w="2411875">
                  <a:extLst>
                    <a:ext uri="{9D8B030D-6E8A-4147-A177-3AD203B41FA5}">
                      <a16:colId xmlns:a16="http://schemas.microsoft.com/office/drawing/2014/main" val="683406509"/>
                    </a:ext>
                  </a:extLst>
                </a:gridCol>
                <a:gridCol w="872970">
                  <a:extLst>
                    <a:ext uri="{9D8B030D-6E8A-4147-A177-3AD203B41FA5}">
                      <a16:colId xmlns:a16="http://schemas.microsoft.com/office/drawing/2014/main" val="60320148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537151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76274067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106845434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665984097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320350229"/>
                    </a:ext>
                  </a:extLst>
                </a:gridCol>
              </a:tblGrid>
              <a:tr h="6290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Lp.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Powiat 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Liczba bezrobotnych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Algorytm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Środki pozyskane z EFS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Razem rezerwa FP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Razem wszystko* 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Kwota przypadająca na jednego bezrobotnego (kol. 7 / kol. 2)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75129"/>
                  </a:ext>
                </a:extLst>
              </a:tr>
              <a:tr h="1490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75708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Sępólno Krajeńskie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1618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3 552 313,66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3 825 783,18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1 200 000,00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8 578 096,84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5 301,67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34510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Lipno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2883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6 102 436,83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6 572 249,61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1 000 000,00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13 674 686,44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4 743,21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924919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Grudziądz (M+P)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5585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12 943 939,51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8 711 752,52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4 500 000,00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26 155 692,03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4 683,20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881920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Mogilno 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1601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3 003 085,38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3 234 332,91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750 000,00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6 987 418,29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4 364,41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74976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Rypin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1444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2 847 257,27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3 066 539,66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5 913 796,93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4 095,43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67295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Radziejów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2324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4 286 658,51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4 584 400,63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314 000,00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9 185 059,14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3 952,26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65699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m.Toruń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3733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4 462 427,28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4 806 037,96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5 235 159,70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14 503 624,94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3 885,25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460562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Wąbrzeźno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1500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2 787 654,83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3 002 330,22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5 789 985,05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3 859,99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823093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Chełmno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1967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3 568 023,34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3 842 687,74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7 410 711,08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3 767,52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913357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Włocławek (M+P)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8102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13 607 161,70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14 654 847,04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1 500 000,00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29 762 008,74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3 673,42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616834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Tuchola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1792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3 093 988,63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3 332 142,72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6 426 131,35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3 586,01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019105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Toruń  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3423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5 208 828,02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5 609 873,31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1 410 000,00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12 228 701,33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3 572,51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161859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Żnin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2165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3 685 679,85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3 969 506,59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7 655 186,44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3 535,88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074914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Świecie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2051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3 426 244,34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3 689 990,33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7 116 234,67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3 469,64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782642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Aleksandrów Kujawski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2270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3 637 497,72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3 917 540,77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7 555 038,49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3 328,21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35133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Brodnica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1861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2 684 237,54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2 890 955,04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191 100,00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5 766 292,58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3 098,49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26433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Nakło n/Notecią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3007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4 407 552,33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4 746 976,42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9 154 528,75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3 044,41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180972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Inowrocław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6878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9 711 775,66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10 459 529,16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210 000,00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20 381 304,82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2 963,26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599942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Golub-Dobrzyń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1945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2 729 180,59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2 939 372,99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5 668 553,58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2 914,42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709355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20.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Bydgoszcz (M+P)                      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5754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2 835 800,83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8 315 226,20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11 151 027,03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1 937,96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556237"/>
                  </a:ext>
                </a:extLst>
              </a:tr>
              <a:tr h="2191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Województwo kujawsko-pomorskie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61903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98 581 743,82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106 172 075,00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16 310 259,70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221 064 078,52 zł</a:t>
                      </a:r>
                    </a:p>
                  </a:txBody>
                  <a:tcPr marL="6786" marR="6786" marT="6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3 571,14 zł</a:t>
                      </a:r>
                    </a:p>
                  </a:txBody>
                  <a:tcPr marL="6786" marR="6786" marT="67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38971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96B76264-5C5E-4539-9638-67A54E26F3CB}"/>
              </a:ext>
            </a:extLst>
          </p:cNvPr>
          <p:cNvSpPr/>
          <p:nvPr/>
        </p:nvSpPr>
        <p:spPr>
          <a:xfrm>
            <a:off x="157350" y="638800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</a:rPr>
              <a:t>*Kwoty nie obejmują środków z KFS i rezerwy KFS oraz projektu konkursowego PO WER (2021-2023).</a:t>
            </a:r>
            <a:endParaRPr lang="pl-PL" sz="1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79BBB1-562B-4772-8BDE-A8C6F50B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465" y="6532186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6371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FC6EBD21-66CF-44CF-A018-8FDB1051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33" y="566148"/>
            <a:ext cx="1313002" cy="8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" name="Grupa 758">
            <a:extLst>
              <a:ext uri="{FF2B5EF4-FFF2-40B4-BE49-F238E27FC236}">
                <a16:creationId xmlns:a16="http://schemas.microsoft.com/office/drawing/2014/main" id="{68935A37-215D-4D2D-BBA9-F522B32AEE57}"/>
              </a:ext>
            </a:extLst>
          </p:cNvPr>
          <p:cNvGrpSpPr/>
          <p:nvPr/>
        </p:nvGrpSpPr>
        <p:grpSpPr>
          <a:xfrm>
            <a:off x="0" y="499996"/>
            <a:ext cx="2711624" cy="6464100"/>
            <a:chOff x="10716" y="1417495"/>
            <a:chExt cx="2328722" cy="5551320"/>
          </a:xfrm>
        </p:grpSpPr>
        <p:pic>
          <p:nvPicPr>
            <p:cNvPr id="758" name="Obraz 757">
              <a:extLst>
                <a:ext uri="{FF2B5EF4-FFF2-40B4-BE49-F238E27FC236}">
                  <a16:creationId xmlns:a16="http://schemas.microsoft.com/office/drawing/2014/main" id="{69D72FEA-3B8C-46EA-B452-539C0B990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52532"/>
            <a:stretch/>
          </p:blipFill>
          <p:spPr>
            <a:xfrm>
              <a:off x="10716" y="1417495"/>
              <a:ext cx="2326731" cy="5303980"/>
            </a:xfrm>
            <a:prstGeom prst="rect">
              <a:avLst/>
            </a:prstGeom>
          </p:spPr>
        </p:pic>
        <p:pic>
          <p:nvPicPr>
            <p:cNvPr id="757" name="Obraz 756">
              <a:extLst>
                <a:ext uri="{FF2B5EF4-FFF2-40B4-BE49-F238E27FC236}">
                  <a16:creationId xmlns:a16="http://schemas.microsoft.com/office/drawing/2014/main" id="{290631E0-AFD8-4719-8FBD-E9C0D101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532"/>
            <a:stretch/>
          </p:blipFill>
          <p:spPr>
            <a:xfrm>
              <a:off x="12707" y="1664835"/>
              <a:ext cx="2326731" cy="5303980"/>
            </a:xfrm>
            <a:prstGeom prst="rect">
              <a:avLst/>
            </a:prstGeom>
          </p:spPr>
        </p:pic>
      </p:grpSp>
      <p:sp>
        <p:nvSpPr>
          <p:cNvPr id="7" name="Text Box 4">
            <a:extLst>
              <a:ext uri="{FF2B5EF4-FFF2-40B4-BE49-F238E27FC236}">
                <a16:creationId xmlns:a16="http://schemas.microsoft.com/office/drawing/2014/main" id="{8A7D4F1D-26B8-4D9D-B488-7FEBF062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83" y="185420"/>
            <a:ext cx="11881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7. Limity środków na zadania pomocowe dla przedsiębiorców w ramach "Tarczy antykryzysowej" w 2021 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56CFA94-59EF-4A43-87AF-0217284D239F}"/>
              </a:ext>
            </a:extLst>
          </p:cNvPr>
          <p:cNvSpPr txBox="1"/>
          <p:nvPr/>
        </p:nvSpPr>
        <p:spPr>
          <a:xfrm>
            <a:off x="604827" y="6594764"/>
            <a:ext cx="457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decyzji finansowych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FC04D2F-788A-4B88-8F31-1C49912A6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91483"/>
              </p:ext>
            </p:extLst>
          </p:nvPr>
        </p:nvGraphicFramePr>
        <p:xfrm>
          <a:off x="207532" y="1531480"/>
          <a:ext cx="11776935" cy="5002367"/>
        </p:xfrm>
        <a:graphic>
          <a:graphicData uri="http://schemas.openxmlformats.org/drawingml/2006/table">
            <a:tbl>
              <a:tblPr/>
              <a:tblGrid>
                <a:gridCol w="206808">
                  <a:extLst>
                    <a:ext uri="{9D8B030D-6E8A-4147-A177-3AD203B41FA5}">
                      <a16:colId xmlns:a16="http://schemas.microsoft.com/office/drawing/2014/main" val="3325915765"/>
                    </a:ext>
                  </a:extLst>
                </a:gridCol>
                <a:gridCol w="2314059">
                  <a:extLst>
                    <a:ext uri="{9D8B030D-6E8A-4147-A177-3AD203B41FA5}">
                      <a16:colId xmlns:a16="http://schemas.microsoft.com/office/drawing/2014/main" val="2347003451"/>
                    </a:ext>
                  </a:extLst>
                </a:gridCol>
                <a:gridCol w="1542678">
                  <a:extLst>
                    <a:ext uri="{9D8B030D-6E8A-4147-A177-3AD203B41FA5}">
                      <a16:colId xmlns:a16="http://schemas.microsoft.com/office/drawing/2014/main" val="3850113932"/>
                    </a:ext>
                  </a:extLst>
                </a:gridCol>
                <a:gridCol w="1542678">
                  <a:extLst>
                    <a:ext uri="{9D8B030D-6E8A-4147-A177-3AD203B41FA5}">
                      <a16:colId xmlns:a16="http://schemas.microsoft.com/office/drawing/2014/main" val="4025296817"/>
                    </a:ext>
                  </a:extLst>
                </a:gridCol>
                <a:gridCol w="1542678">
                  <a:extLst>
                    <a:ext uri="{9D8B030D-6E8A-4147-A177-3AD203B41FA5}">
                      <a16:colId xmlns:a16="http://schemas.microsoft.com/office/drawing/2014/main" val="3780447839"/>
                    </a:ext>
                  </a:extLst>
                </a:gridCol>
                <a:gridCol w="1542678">
                  <a:extLst>
                    <a:ext uri="{9D8B030D-6E8A-4147-A177-3AD203B41FA5}">
                      <a16:colId xmlns:a16="http://schemas.microsoft.com/office/drawing/2014/main" val="2715457934"/>
                    </a:ext>
                  </a:extLst>
                </a:gridCol>
                <a:gridCol w="1542678">
                  <a:extLst>
                    <a:ext uri="{9D8B030D-6E8A-4147-A177-3AD203B41FA5}">
                      <a16:colId xmlns:a16="http://schemas.microsoft.com/office/drawing/2014/main" val="3901848207"/>
                    </a:ext>
                  </a:extLst>
                </a:gridCol>
                <a:gridCol w="1542678">
                  <a:extLst>
                    <a:ext uri="{9D8B030D-6E8A-4147-A177-3AD203B41FA5}">
                      <a16:colId xmlns:a16="http://schemas.microsoft.com/office/drawing/2014/main" val="4141555923"/>
                    </a:ext>
                  </a:extLst>
                </a:gridCol>
              </a:tblGrid>
              <a:tr h="6507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EFS - POWER IV (2019-2021)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Środki FP - formy pomocy określone w art. 15zzb-15zze i 15zze</a:t>
                      </a:r>
                      <a:r>
                        <a:rPr lang="pl-PL" sz="1400" b="1" i="0" u="none" strike="noStrike" baseline="30000" dirty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Środki FP - formy pomocy określone w art. 15zze</a:t>
                      </a:r>
                      <a:r>
                        <a:rPr lang="pl-PL" sz="1400" b="1" i="0" u="none" strike="noStrike" baseline="30000" dirty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pl-PL" sz="14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Środki FP - forma pomocy określona w art. 15zze</a:t>
                      </a:r>
                      <a:r>
                        <a:rPr lang="pl-PL" sz="1400" b="1" i="0" u="none" strike="noStrike" baseline="30000" dirty="0">
                          <a:effectLst/>
                          <a:latin typeface="Calibri Light" panose="020F0302020204030204" pitchFamily="34" charset="0"/>
                        </a:rPr>
                        <a:t>4a</a:t>
                      </a:r>
                      <a:endParaRPr lang="pl-PL" sz="14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Łącznie limity 2021 r.                    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Dodatkowe informacje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46441"/>
                  </a:ext>
                </a:extLst>
              </a:tr>
              <a:tr h="649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Pożyczki (art. 15zzd)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-   zł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50 000,00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50 000,00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Udzielono pożyczki 13 podmiotom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74923"/>
                  </a:ext>
                </a:extLst>
              </a:tr>
              <a:tr h="649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Dofinansowanie wynagrodzeń (art. 15 </a:t>
                      </a:r>
                      <a:r>
                        <a:rPr lang="pl-PL" sz="14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zzb</a:t>
                      </a:r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400 000,00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518 188,00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          918 188,00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Udzielono </a:t>
                      </a:r>
                      <a:r>
                        <a:rPr lang="pl-PL" sz="14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dofinan</a:t>
                      </a:r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. </a:t>
                      </a:r>
                    </a:p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18 przedsiębiorcom </a:t>
                      </a:r>
                      <a:b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na 127 pracowników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164946"/>
                  </a:ext>
                </a:extLst>
              </a:tr>
              <a:tr h="649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Dofinansowanie kosztów prowadzenia działalności gospodarczej (art. 15 </a:t>
                      </a:r>
                      <a:r>
                        <a:rPr lang="pl-PL" sz="14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zzc</a:t>
                      </a:r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241 812,00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280 000,00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521 812,00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Udzielono dofinansowania 121 przedsiębiorcom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28501"/>
                  </a:ext>
                </a:extLst>
              </a:tr>
              <a:tr h="649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Dofinansowanie wynagrodzeń organizacje pozarządaowe (art. 15 zze i 15zze</a:t>
                      </a:r>
                      <a:r>
                        <a:rPr lang="pl-PL" sz="14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100 000,00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10 000,00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110 000,00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Brak podmiotów wnioskujących o wsparcie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996637"/>
                  </a:ext>
                </a:extLst>
              </a:tr>
              <a:tr h="649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Dotacje (art. 15zze4 i rozporządzenia)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2 500 000,00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2 500 000,00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Udzielono 446 dotacji 245 podmiotom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61124"/>
                  </a:ext>
                </a:extLst>
              </a:tr>
              <a:tr h="6491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Dotacje slepiki szkolne (art. 15zze</a:t>
                      </a:r>
                      <a:r>
                        <a:rPr lang="pl-PL" sz="14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4a</a:t>
                      </a:r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            -  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50 000,00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            50 000,00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Udzielono 5 dotacji </a:t>
                      </a:r>
                      <a:b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pl-PL" sz="1400" b="0" i="0" u="none" strike="noStrike" dirty="0">
                          <a:effectLst/>
                          <a:latin typeface="Calibri Light" panose="020F0302020204030204" pitchFamily="34" charset="0"/>
                        </a:rPr>
                        <a:t>1 przedsiębiorcy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035548"/>
                  </a:ext>
                </a:extLst>
              </a:tr>
              <a:tr h="2452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effectLst/>
                          <a:latin typeface="Calibri Light" panose="020F0302020204030204" pitchFamily="34" charset="0"/>
                        </a:rPr>
                        <a:t>RAZEM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effectLst/>
                          <a:latin typeface="Calibri Light" panose="020F0302020204030204" pitchFamily="34" charset="0"/>
                        </a:rPr>
                        <a:t>   741 812,00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effectLst/>
                          <a:latin typeface="Calibri Light" panose="020F0302020204030204" pitchFamily="34" charset="0"/>
                        </a:rPr>
                        <a:t>    858 188,00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effectLst/>
                          <a:latin typeface="Calibri Light" panose="020F0302020204030204" pitchFamily="34" charset="0"/>
                        </a:rPr>
                        <a:t> 2 500 000,00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>
                          <a:effectLst/>
                          <a:latin typeface="Calibri Light" panose="020F0302020204030204" pitchFamily="34" charset="0"/>
                        </a:rPr>
                        <a:t>      50 000,00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effectLst/>
                          <a:latin typeface="Calibri Light" panose="020F0302020204030204" pitchFamily="34" charset="0"/>
                        </a:rPr>
                        <a:t>  4 150 000,00 zł </a:t>
                      </a: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4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027" marR="9027" marT="9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97286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8CFFC9E-3195-454C-BBC4-1C5D2C0A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882" y="6564564"/>
            <a:ext cx="2844800" cy="476250"/>
          </a:xfrm>
        </p:spPr>
        <p:txBody>
          <a:bodyPr/>
          <a:lstStyle/>
          <a:p>
            <a:pPr>
              <a:defRPr/>
            </a:pPr>
            <a:fld id="{9190C309-5F89-4424-AFF8-C6876B10222B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03184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rupa 758">
            <a:extLst>
              <a:ext uri="{FF2B5EF4-FFF2-40B4-BE49-F238E27FC236}">
                <a16:creationId xmlns:a16="http://schemas.microsoft.com/office/drawing/2014/main" id="{68935A37-215D-4D2D-BBA9-F522B32AEE57}"/>
              </a:ext>
            </a:extLst>
          </p:cNvPr>
          <p:cNvGrpSpPr/>
          <p:nvPr/>
        </p:nvGrpSpPr>
        <p:grpSpPr>
          <a:xfrm>
            <a:off x="0" y="671653"/>
            <a:ext cx="2639616" cy="6292443"/>
            <a:chOff x="10716" y="1417495"/>
            <a:chExt cx="2328722" cy="5551320"/>
          </a:xfrm>
        </p:grpSpPr>
        <p:pic>
          <p:nvPicPr>
            <p:cNvPr id="758" name="Obraz 757">
              <a:extLst>
                <a:ext uri="{FF2B5EF4-FFF2-40B4-BE49-F238E27FC236}">
                  <a16:creationId xmlns:a16="http://schemas.microsoft.com/office/drawing/2014/main" id="{69D72FEA-3B8C-46EA-B452-539C0B990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52532"/>
            <a:stretch/>
          </p:blipFill>
          <p:spPr>
            <a:xfrm>
              <a:off x="10716" y="1417495"/>
              <a:ext cx="2326731" cy="5303980"/>
            </a:xfrm>
            <a:prstGeom prst="rect">
              <a:avLst/>
            </a:prstGeom>
          </p:spPr>
        </p:pic>
        <p:pic>
          <p:nvPicPr>
            <p:cNvPr id="757" name="Obraz 756">
              <a:extLst>
                <a:ext uri="{FF2B5EF4-FFF2-40B4-BE49-F238E27FC236}">
                  <a16:creationId xmlns:a16="http://schemas.microsoft.com/office/drawing/2014/main" id="{290631E0-AFD8-4719-8FBD-E9C0D101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532"/>
            <a:stretch/>
          </p:blipFill>
          <p:spPr>
            <a:xfrm>
              <a:off x="12707" y="1664835"/>
              <a:ext cx="2326731" cy="5303980"/>
            </a:xfrm>
            <a:prstGeom prst="rect">
              <a:avLst/>
            </a:prstGeom>
          </p:spPr>
        </p:pic>
      </p:grpSp>
      <p:sp>
        <p:nvSpPr>
          <p:cNvPr id="7" name="Text Box 4">
            <a:extLst>
              <a:ext uri="{FF2B5EF4-FFF2-40B4-BE49-F238E27FC236}">
                <a16:creationId xmlns:a16="http://schemas.microsoft.com/office/drawing/2014/main" id="{8A7D4F1D-26B8-4D9D-B488-7FEBF062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38" y="260648"/>
            <a:ext cx="11881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8. Limity środków na zadania pomocowe dla przedsiębiorców w ramach "Tarczy antykryzysowej" na 2022 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56CFA94-59EF-4A43-87AF-0217284D239F}"/>
              </a:ext>
            </a:extLst>
          </p:cNvPr>
          <p:cNvSpPr txBox="1"/>
          <p:nvPr/>
        </p:nvSpPr>
        <p:spPr>
          <a:xfrm>
            <a:off x="604827" y="6594764"/>
            <a:ext cx="457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opracowanie własne na podstawie decyzji finansowych (stan na 18.01.2022r.)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F5826FA-ABBE-4F7C-96D9-A1C81772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93" y="955467"/>
            <a:ext cx="1313002" cy="8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8AC31A6-D03A-4A53-9865-DED3C7E13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28699"/>
              </p:ext>
            </p:extLst>
          </p:nvPr>
        </p:nvGraphicFramePr>
        <p:xfrm>
          <a:off x="839416" y="2161692"/>
          <a:ext cx="10441160" cy="2534616"/>
        </p:xfrm>
        <a:graphic>
          <a:graphicData uri="http://schemas.openxmlformats.org/drawingml/2006/table">
            <a:tbl>
              <a:tblPr/>
              <a:tblGrid>
                <a:gridCol w="5220580">
                  <a:extLst>
                    <a:ext uri="{9D8B030D-6E8A-4147-A177-3AD203B41FA5}">
                      <a16:colId xmlns:a16="http://schemas.microsoft.com/office/drawing/2014/main" val="536717935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1382230089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570964443"/>
                    </a:ext>
                  </a:extLst>
                </a:gridCol>
              </a:tblGrid>
              <a:tr h="12397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dirty="0"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effectLst/>
                          <a:latin typeface="Calibri Light" panose="020F0302020204030204" pitchFamily="34" charset="0"/>
                        </a:rPr>
                        <a:t>Środki FP - formy pomocy określone w art. 15zze</a:t>
                      </a:r>
                      <a:r>
                        <a:rPr lang="pl-PL" sz="2000" b="1" i="0" u="none" strike="noStrike" baseline="30000" dirty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pl-PL" sz="20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effectLst/>
                          <a:latin typeface="Calibri Light" panose="020F0302020204030204" pitchFamily="34" charset="0"/>
                        </a:rPr>
                        <a:t>Łącznie limity w 2022 r.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671021"/>
                  </a:ext>
                </a:extLst>
              </a:tr>
              <a:tr h="9504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</a:rPr>
                        <a:t>Dotacje na pokrycie bieżących kosztów prowadzenia działalności gospodarczej - dla 3 branż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</a:rPr>
                        <a:t>150 000,00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>
                          <a:effectLst/>
                          <a:latin typeface="Calibri Light" panose="020F0302020204030204" pitchFamily="34" charset="0"/>
                        </a:rPr>
                        <a:t>150 000,00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62807"/>
                  </a:ext>
                </a:extLst>
              </a:tr>
              <a:tr h="3443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effectLst/>
                          <a:latin typeface="Calibri Light" panose="020F0302020204030204" pitchFamily="34" charset="0"/>
                        </a:rPr>
                        <a:t> Podsumowanie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1" i="0" u="none" strike="noStrike" dirty="0">
                          <a:effectLst/>
                          <a:latin typeface="Calibri Light" panose="020F0302020204030204" pitchFamily="34" charset="0"/>
                        </a:rPr>
                        <a:t>150 000,00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1" i="0" u="none" strike="noStrike" dirty="0">
                          <a:effectLst/>
                          <a:latin typeface="Calibri Light" panose="020F0302020204030204" pitchFamily="34" charset="0"/>
                        </a:rPr>
                        <a:t>150 000,00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517021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54339D0-7AF7-44E7-BC3F-FC5F7D064635}"/>
              </a:ext>
            </a:extLst>
          </p:cNvPr>
          <p:cNvSpPr txBox="1"/>
          <p:nvPr/>
        </p:nvSpPr>
        <p:spPr>
          <a:xfrm>
            <a:off x="839416" y="4976669"/>
            <a:ext cx="10513168" cy="138499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100000">
                <a:schemeClr val="bg1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Ww. wsparcie dotyczy branż oznaczonych kodami PKD 2007: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56.30.Z - Przygotowywanie i podawanie napojów (Sekcja ta obejmuje zapewnienie krótkotrwałego pobytu, włącznie z wyżywieniem przeznaczonym do bezpośredniej konsumpcji.);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93.29.A - Działalność pokojów zagadek, domów strachu, miejsc do tańczenia i w zakresie innych form rozrywki lub rekreacji organizowanych w pomieszczeniach lub w innych miejscach o zamkniętej przestrzeni;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93.29.Z - Pozostała działalność rozrywkowa i rekreacyjna.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592DA6D-8379-460A-B314-990A9EBF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41305"/>
            <a:ext cx="2844800" cy="476250"/>
          </a:xfrm>
        </p:spPr>
        <p:txBody>
          <a:bodyPr/>
          <a:lstStyle/>
          <a:p>
            <a:pPr>
              <a:defRPr/>
            </a:pPr>
            <a:fld id="{9190C309-5F89-4424-AFF8-C6876B10222B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55776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0E2EDA4-AD4E-4F00-A181-B72606DA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497" y="6957392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03F50-8DEE-4AC5-89DE-EB278F301EC7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EFAB90C-D92A-4F04-B575-F4DFE6B9A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3116">
            <a:off x="311109" y="893436"/>
            <a:ext cx="7386623" cy="4681445"/>
          </a:xfrm>
          <a:prstGeom prst="rect">
            <a:avLst/>
          </a:prstGeom>
          <a:effectLst>
            <a:glow rad="139700">
              <a:schemeClr val="tx1">
                <a:alpha val="40000"/>
              </a:schemeClr>
            </a:glow>
          </a:effectLst>
          <a:scene3d>
            <a:camera prst="perspectiveContrastingRightFacing" fov="3600000">
              <a:rot lat="623785" lon="18963663" rev="213208"/>
            </a:camera>
            <a:lightRig rig="threePt" dir="t"/>
          </a:scene3d>
          <a:sp3d/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F92AD82-379D-4ED1-82E1-56007204E457}"/>
              </a:ext>
            </a:extLst>
          </p:cNvPr>
          <p:cNvSpPr/>
          <p:nvPr/>
        </p:nvSpPr>
        <p:spPr>
          <a:xfrm>
            <a:off x="53511" y="131466"/>
            <a:ext cx="8688287" cy="54462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E4AC53E-F825-4872-96EE-CB9606610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414255"/>
            <a:ext cx="1792317" cy="1222616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6587E5FB-BBDF-47B7-8B48-E427EBCEAAE7}"/>
              </a:ext>
            </a:extLst>
          </p:cNvPr>
          <p:cNvGrpSpPr/>
          <p:nvPr/>
        </p:nvGrpSpPr>
        <p:grpSpPr>
          <a:xfrm>
            <a:off x="5591944" y="5446269"/>
            <a:ext cx="5897299" cy="1182727"/>
            <a:chOff x="5591944" y="5446269"/>
            <a:chExt cx="5897299" cy="1182727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C17FE685-5EE0-4BC5-82CC-A4A4AACB0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373"/>
            <a:stretch/>
          </p:blipFill>
          <p:spPr>
            <a:xfrm>
              <a:off x="6456040" y="5446269"/>
              <a:ext cx="5033203" cy="1182727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9E44BFD-5787-4EF5-BE8B-445618285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10"/>
            <a:stretch/>
          </p:blipFill>
          <p:spPr>
            <a:xfrm>
              <a:off x="5591944" y="5709199"/>
              <a:ext cx="895288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AA818AE-A83C-441A-9246-4AD295F2FBAE}"/>
              </a:ext>
            </a:extLst>
          </p:cNvPr>
          <p:cNvSpPr/>
          <p:nvPr/>
        </p:nvSpPr>
        <p:spPr>
          <a:xfrm>
            <a:off x="149694" y="48557"/>
            <a:ext cx="1062682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2. Stopa bezrobocia wg powiatów w grudniu 2021 r.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1E6BA4B-EBBD-4E4E-9FC6-438DFE540C9C}"/>
              </a:ext>
            </a:extLst>
          </p:cNvPr>
          <p:cNvSpPr txBox="1"/>
          <p:nvPr/>
        </p:nvSpPr>
        <p:spPr>
          <a:xfrm>
            <a:off x="8544272" y="2564904"/>
            <a:ext cx="2783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0" dirty="0">
                <a:solidFill>
                  <a:srgbClr val="CCCCCC"/>
                </a:solidFill>
                <a:latin typeface="Tw Cen MT Condensed" panose="020B0606020104020203" pitchFamily="34" charset="-18"/>
              </a:rPr>
              <a:t>%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7D40739-60B8-4E18-B635-71FF046FD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132411"/>
              </p:ext>
            </p:extLst>
          </p:nvPr>
        </p:nvGraphicFramePr>
        <p:xfrm>
          <a:off x="149694" y="692696"/>
          <a:ext cx="1192297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F56B0315-9316-493F-BE1E-4786613782B8}"/>
              </a:ext>
            </a:extLst>
          </p:cNvPr>
          <p:cNvSpPr txBox="1"/>
          <p:nvPr/>
        </p:nvSpPr>
        <p:spPr>
          <a:xfrm>
            <a:off x="47328" y="6589465"/>
            <a:ext cx="677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0" i="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Źródło: opracowane na podstawie danych GUS (stan na 31.12.2021 r.)</a:t>
            </a:r>
            <a:r>
              <a:rPr lang="pl-PL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0C65DB5-14D3-48AA-A624-A92869C9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120" y="6532772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59653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0"/>
          <p:cNvSpPr txBox="1">
            <a:spLocks noChangeArrowheads="1"/>
          </p:cNvSpPr>
          <p:nvPr/>
        </p:nvSpPr>
        <p:spPr bwMode="auto">
          <a:xfrm>
            <a:off x="0" y="74924"/>
            <a:ext cx="12192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3. Liczba bezrobotnych w powiecie sępoleńskim w latach 2017 – 2021 (grudzień).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F5E9421-99CD-4BDC-8D07-5C425918D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52088"/>
              </p:ext>
            </p:extLst>
          </p:nvPr>
        </p:nvGraphicFramePr>
        <p:xfrm>
          <a:off x="191343" y="651877"/>
          <a:ext cx="11809313" cy="342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E49F3F0-2A5F-47C0-82F7-DDBD8DC46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96575"/>
              </p:ext>
            </p:extLst>
          </p:nvPr>
        </p:nvGraphicFramePr>
        <p:xfrm>
          <a:off x="178023" y="4369635"/>
          <a:ext cx="11629293" cy="1728192"/>
        </p:xfrm>
        <a:graphic>
          <a:graphicData uri="http://schemas.openxmlformats.org/drawingml/2006/table">
            <a:tbl>
              <a:tblPr/>
              <a:tblGrid>
                <a:gridCol w="1165449">
                  <a:extLst>
                    <a:ext uri="{9D8B030D-6E8A-4147-A177-3AD203B41FA5}">
                      <a16:colId xmlns:a16="http://schemas.microsoft.com/office/drawing/2014/main" val="3191788406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2178650128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258735671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2558122502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2079925074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739430466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1029076452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830834951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2942762495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398105436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543395304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2672958476"/>
                    </a:ext>
                  </a:extLst>
                </a:gridCol>
                <a:gridCol w="871987">
                  <a:extLst>
                    <a:ext uri="{9D8B030D-6E8A-4147-A177-3AD203B41FA5}">
                      <a16:colId xmlns:a16="http://schemas.microsoft.com/office/drawing/2014/main" val="1578721688"/>
                    </a:ext>
                  </a:extLst>
                </a:gridCol>
              </a:tblGrid>
              <a:tr h="278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Miesiąc/Rok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styczeń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luty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marzec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kwiecień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maj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czerwiec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lipiec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sierpień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wrzesień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październik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listopad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grudzień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5739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5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2294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2061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1941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1859 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74428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2094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1760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1699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1594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1662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1863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3166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5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1741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1664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1628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1597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1632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1578 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1488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13397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1750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1676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1705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1833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583057"/>
                  </a:ext>
                </a:extLst>
              </a:tr>
              <a:tr h="297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65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1788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1733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1674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1599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1547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1494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1488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59678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203995E8-A2B5-4906-AAC4-C87CC2343EA1}"/>
              </a:ext>
            </a:extLst>
          </p:cNvPr>
          <p:cNvSpPr txBox="1"/>
          <p:nvPr/>
        </p:nvSpPr>
        <p:spPr>
          <a:xfrm>
            <a:off x="119336" y="6597352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MRPiPS-01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DF1311A-C939-45A2-A909-1E3B207F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43893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509364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248708" y="0"/>
            <a:ext cx="11830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4. Struktura wykształcenia bezrobotnych w powiecie sępoleńskim</a:t>
            </a:r>
            <a:b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w latach 2017 – 2021 (grudzień).</a:t>
            </a:r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752ABB76-41B6-4436-AD84-11C5C02B5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867438"/>
              </p:ext>
            </p:extLst>
          </p:nvPr>
        </p:nvGraphicFramePr>
        <p:xfrm>
          <a:off x="248708" y="3563100"/>
          <a:ext cx="11679940" cy="294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C6CB735-C1E0-45B3-ADE5-BB7A5F7DA233}"/>
              </a:ext>
            </a:extLst>
          </p:cNvPr>
          <p:cNvSpPr txBox="1"/>
          <p:nvPr/>
        </p:nvSpPr>
        <p:spPr>
          <a:xfrm>
            <a:off x="119336" y="6597352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MRPiPS-01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2C167B8-C8F1-4565-86BC-0FE163E5A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31034"/>
              </p:ext>
            </p:extLst>
          </p:nvPr>
        </p:nvGraphicFramePr>
        <p:xfrm>
          <a:off x="1091442" y="1317365"/>
          <a:ext cx="10009116" cy="2005588"/>
        </p:xfrm>
        <a:graphic>
          <a:graphicData uri="http://schemas.openxmlformats.org/drawingml/2006/table">
            <a:tbl>
              <a:tblPr/>
              <a:tblGrid>
                <a:gridCol w="3153556">
                  <a:extLst>
                    <a:ext uri="{9D8B030D-6E8A-4147-A177-3AD203B41FA5}">
                      <a16:colId xmlns:a16="http://schemas.microsoft.com/office/drawing/2014/main" val="2487596700"/>
                    </a:ext>
                  </a:extLst>
                </a:gridCol>
                <a:gridCol w="1371112">
                  <a:extLst>
                    <a:ext uri="{9D8B030D-6E8A-4147-A177-3AD203B41FA5}">
                      <a16:colId xmlns:a16="http://schemas.microsoft.com/office/drawing/2014/main" val="3034583867"/>
                    </a:ext>
                  </a:extLst>
                </a:gridCol>
                <a:gridCol w="1371112">
                  <a:extLst>
                    <a:ext uri="{9D8B030D-6E8A-4147-A177-3AD203B41FA5}">
                      <a16:colId xmlns:a16="http://schemas.microsoft.com/office/drawing/2014/main" val="2394000651"/>
                    </a:ext>
                  </a:extLst>
                </a:gridCol>
                <a:gridCol w="1371112">
                  <a:extLst>
                    <a:ext uri="{9D8B030D-6E8A-4147-A177-3AD203B41FA5}">
                      <a16:colId xmlns:a16="http://schemas.microsoft.com/office/drawing/2014/main" val="4032780285"/>
                    </a:ext>
                  </a:extLst>
                </a:gridCol>
                <a:gridCol w="1371112">
                  <a:extLst>
                    <a:ext uri="{9D8B030D-6E8A-4147-A177-3AD203B41FA5}">
                      <a16:colId xmlns:a16="http://schemas.microsoft.com/office/drawing/2014/main" val="998070712"/>
                    </a:ext>
                  </a:extLst>
                </a:gridCol>
                <a:gridCol w="1371112">
                  <a:extLst>
                    <a:ext uri="{9D8B030D-6E8A-4147-A177-3AD203B41FA5}">
                      <a16:colId xmlns:a16="http://schemas.microsoft.com/office/drawing/2014/main" val="160563487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36101"/>
                  </a:ext>
                </a:extLst>
              </a:tr>
              <a:tr h="53341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Zarejestrowani ogółem: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901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wyższe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07473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policealne i średnie zawodowe/branżowe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725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średnie ogólnokształcące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4976"/>
                  </a:ext>
                </a:extLst>
              </a:tr>
              <a:tr h="24649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zasadnicze zawodowe/branżowe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325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gimnazjalne i poniżej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28697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EBE0DBC-F832-4C96-A97C-927851EB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43893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89677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19336" y="54244"/>
            <a:ext cx="119533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5. Liczba bezrobotnych w powiecie sępoleńskim wg okresu pozostawania bez pracy w latach 2017 – 2021 (grudzień).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4DF444E-292D-41C3-9D1F-2AC188C6D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41775"/>
              </p:ext>
            </p:extLst>
          </p:nvPr>
        </p:nvGraphicFramePr>
        <p:xfrm>
          <a:off x="119336" y="3167597"/>
          <a:ext cx="11665294" cy="337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674F942F-5E3D-440D-89C2-B9BF46AB48B0}"/>
              </a:ext>
            </a:extLst>
          </p:cNvPr>
          <p:cNvSpPr txBox="1"/>
          <p:nvPr/>
        </p:nvSpPr>
        <p:spPr>
          <a:xfrm>
            <a:off x="119336" y="659735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MRPiPS-01 (stan na 31.12.2021 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ABDB144-B9E2-4AFD-A965-A9B2D3153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78892"/>
              </p:ext>
            </p:extLst>
          </p:nvPr>
        </p:nvGraphicFramePr>
        <p:xfrm>
          <a:off x="911424" y="1243941"/>
          <a:ext cx="9925477" cy="1866900"/>
        </p:xfrm>
        <a:graphic>
          <a:graphicData uri="http://schemas.openxmlformats.org/drawingml/2006/table">
            <a:tbl>
              <a:tblPr/>
              <a:tblGrid>
                <a:gridCol w="3326822">
                  <a:extLst>
                    <a:ext uri="{9D8B030D-6E8A-4147-A177-3AD203B41FA5}">
                      <a16:colId xmlns:a16="http://schemas.microsoft.com/office/drawing/2014/main" val="2995973248"/>
                    </a:ext>
                  </a:extLst>
                </a:gridCol>
                <a:gridCol w="1319731">
                  <a:extLst>
                    <a:ext uri="{9D8B030D-6E8A-4147-A177-3AD203B41FA5}">
                      <a16:colId xmlns:a16="http://schemas.microsoft.com/office/drawing/2014/main" val="1549972574"/>
                    </a:ext>
                  </a:extLst>
                </a:gridCol>
                <a:gridCol w="1319731">
                  <a:extLst>
                    <a:ext uri="{9D8B030D-6E8A-4147-A177-3AD203B41FA5}">
                      <a16:colId xmlns:a16="http://schemas.microsoft.com/office/drawing/2014/main" val="2977345182"/>
                    </a:ext>
                  </a:extLst>
                </a:gridCol>
                <a:gridCol w="1319731">
                  <a:extLst>
                    <a:ext uri="{9D8B030D-6E8A-4147-A177-3AD203B41FA5}">
                      <a16:colId xmlns:a16="http://schemas.microsoft.com/office/drawing/2014/main" val="4237387177"/>
                    </a:ext>
                  </a:extLst>
                </a:gridCol>
                <a:gridCol w="1319731">
                  <a:extLst>
                    <a:ext uri="{9D8B030D-6E8A-4147-A177-3AD203B41FA5}">
                      <a16:colId xmlns:a16="http://schemas.microsoft.com/office/drawing/2014/main" val="696438204"/>
                    </a:ext>
                  </a:extLst>
                </a:gridCol>
                <a:gridCol w="1319731">
                  <a:extLst>
                    <a:ext uri="{9D8B030D-6E8A-4147-A177-3AD203B41FA5}">
                      <a16:colId xmlns:a16="http://schemas.microsoft.com/office/drawing/2014/main" val="316678308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0099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Zarejestrowani ogółem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589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 6 miesięcy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646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6-12 miesięcy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1809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12-24 miesiące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2596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pow. 24 miesięcy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670336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512A896-19E2-45E5-A57C-4362F9B8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65631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427030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157130" y="0"/>
            <a:ext cx="11881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6. Liczba bezrobotnych w powiecie sępoleńskim wg wieku</a:t>
            </a:r>
            <a:b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w latach 2017 – 2021 (grudzień).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F78427E-6E06-4C44-8A1C-F0BDA7C29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621118"/>
              </p:ext>
            </p:extLst>
          </p:nvPr>
        </p:nvGraphicFramePr>
        <p:xfrm>
          <a:off x="153550" y="3736379"/>
          <a:ext cx="11881318" cy="280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97917E7-9A27-4E06-8ED0-FAC7BFF1D593}"/>
              </a:ext>
            </a:extLst>
          </p:cNvPr>
          <p:cNvSpPr txBox="1"/>
          <p:nvPr/>
        </p:nvSpPr>
        <p:spPr>
          <a:xfrm>
            <a:off x="119336" y="6597352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MRPiPS-01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FA3D41E-72E6-4C2E-B6BE-1A3860245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80891"/>
              </p:ext>
            </p:extLst>
          </p:nvPr>
        </p:nvGraphicFramePr>
        <p:xfrm>
          <a:off x="837625" y="1282319"/>
          <a:ext cx="10513167" cy="2248958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135424463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508625350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920016046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3503272813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1822555340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val="3607924930"/>
                    </a:ext>
                  </a:extLst>
                </a:gridCol>
              </a:tblGrid>
              <a:tr h="2583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Wyszczególnienie/Rok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18717"/>
                  </a:ext>
                </a:extLst>
              </a:tr>
              <a:tr h="44040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Zarejestrowani ogółem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1 723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1 833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1 618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925855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 wieku 18-24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45586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 wieku 25-34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940771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 wieku 35-44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65923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 wieku 45-54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70961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 wieku 55-59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27494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powyżej 60 r. ż.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905696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12A61E4-3F1C-4B40-8700-FEE6A7C2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56107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412463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9F9A607E-C4E8-456B-B628-129A37E43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768703"/>
              </p:ext>
            </p:extLst>
          </p:nvPr>
        </p:nvGraphicFramePr>
        <p:xfrm>
          <a:off x="236310" y="3158887"/>
          <a:ext cx="11476314" cy="326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263352" y="116632"/>
            <a:ext cx="105131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7. Liczba bezrobotnych w powiecie sępoleńskim wg miejsca zamieszkania w latach 2017 – 2021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1FC4F82-8349-43D4-A57F-E066A5BAF09B}"/>
              </a:ext>
            </a:extLst>
          </p:cNvPr>
          <p:cNvSpPr txBox="1"/>
          <p:nvPr/>
        </p:nvSpPr>
        <p:spPr>
          <a:xfrm>
            <a:off x="119336" y="6597352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MRPiPS-01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F49AD1-09A3-4F17-B34B-28655F06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2657"/>
              </p:ext>
            </p:extLst>
          </p:nvPr>
        </p:nvGraphicFramePr>
        <p:xfrm>
          <a:off x="801622" y="1348411"/>
          <a:ext cx="9948935" cy="1383169"/>
        </p:xfrm>
        <a:graphic>
          <a:graphicData uri="http://schemas.openxmlformats.org/drawingml/2006/table">
            <a:tbl>
              <a:tblPr/>
              <a:tblGrid>
                <a:gridCol w="3036170">
                  <a:extLst>
                    <a:ext uri="{9D8B030D-6E8A-4147-A177-3AD203B41FA5}">
                      <a16:colId xmlns:a16="http://schemas.microsoft.com/office/drawing/2014/main" val="1552833220"/>
                    </a:ext>
                  </a:extLst>
                </a:gridCol>
                <a:gridCol w="1382553">
                  <a:extLst>
                    <a:ext uri="{9D8B030D-6E8A-4147-A177-3AD203B41FA5}">
                      <a16:colId xmlns:a16="http://schemas.microsoft.com/office/drawing/2014/main" val="3376457171"/>
                    </a:ext>
                  </a:extLst>
                </a:gridCol>
                <a:gridCol w="1382553">
                  <a:extLst>
                    <a:ext uri="{9D8B030D-6E8A-4147-A177-3AD203B41FA5}">
                      <a16:colId xmlns:a16="http://schemas.microsoft.com/office/drawing/2014/main" val="964825008"/>
                    </a:ext>
                  </a:extLst>
                </a:gridCol>
                <a:gridCol w="1382553">
                  <a:extLst>
                    <a:ext uri="{9D8B030D-6E8A-4147-A177-3AD203B41FA5}">
                      <a16:colId xmlns:a16="http://schemas.microsoft.com/office/drawing/2014/main" val="3702425282"/>
                    </a:ext>
                  </a:extLst>
                </a:gridCol>
                <a:gridCol w="1382553">
                  <a:extLst>
                    <a:ext uri="{9D8B030D-6E8A-4147-A177-3AD203B41FA5}">
                      <a16:colId xmlns:a16="http://schemas.microsoft.com/office/drawing/2014/main" val="3778394317"/>
                    </a:ext>
                  </a:extLst>
                </a:gridCol>
                <a:gridCol w="1382553">
                  <a:extLst>
                    <a:ext uri="{9D8B030D-6E8A-4147-A177-3AD203B41FA5}">
                      <a16:colId xmlns:a16="http://schemas.microsoft.com/office/drawing/2014/main" val="1025313647"/>
                    </a:ext>
                  </a:extLst>
                </a:gridCol>
              </a:tblGrid>
              <a:tr h="27823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97747"/>
                  </a:ext>
                </a:extLst>
              </a:tr>
              <a:tr h="49156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Zarejestrowani ogółem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2 071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1 863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1 723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1 833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764432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miasto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2305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wieś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1 288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1 062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7060121"/>
                  </a:ext>
                </a:extLst>
              </a:tr>
            </a:tbl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53E74CD-6542-47AE-9A27-DF63922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157" y="6543893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46811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825613AC-AD66-4201-9C2D-EFBE45978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75" y="3238902"/>
            <a:ext cx="11593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9. Osoby niepełnosprawne wyłączone z ewidencji z powodu podjęcia pracy w latach 2017 – 2021.</a:t>
            </a:r>
          </a:p>
        </p:txBody>
      </p:sp>
      <p:sp>
        <p:nvSpPr>
          <p:cNvPr id="4" name="Text Box 90">
            <a:extLst>
              <a:ext uri="{FF2B5EF4-FFF2-40B4-BE49-F238E27FC236}">
                <a16:creationId xmlns:a16="http://schemas.microsoft.com/office/drawing/2014/main" id="{8B40A50A-CCF4-47F8-83ED-5B466747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488"/>
            <a:ext cx="12072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8. Osoby niepełnosprawne zarejestrowane w PUP w latach 2017 – 2021.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C3B8FFE-AB98-4C89-B946-E5B2E95B4470}"/>
              </a:ext>
            </a:extLst>
          </p:cNvPr>
          <p:cNvSpPr txBox="1"/>
          <p:nvPr/>
        </p:nvSpPr>
        <p:spPr>
          <a:xfrm>
            <a:off x="119336" y="6597352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MRPiPS-07 (suma stanu na koniec I </a:t>
            </a:r>
            <a:r>
              <a:rPr lang="pl-PL" sz="1000" dirty="0" err="1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</a:t>
            </a:r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II półrocza 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68EE83D-4747-455E-9D6E-8243C30E642F}"/>
              </a:ext>
            </a:extLst>
          </p:cNvPr>
          <p:cNvSpPr txBox="1"/>
          <p:nvPr/>
        </p:nvSpPr>
        <p:spPr>
          <a:xfrm>
            <a:off x="119336" y="3073963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0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Źródło: opracowano na podstawie danych MRPiPS-07 (stan na 31.12.2021r.)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C0AAD52-3B81-42AD-86C0-7311D20DA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42879"/>
              </p:ext>
            </p:extLst>
          </p:nvPr>
        </p:nvGraphicFramePr>
        <p:xfrm>
          <a:off x="335360" y="594263"/>
          <a:ext cx="11470002" cy="2479699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3775615543"/>
                    </a:ext>
                  </a:extLst>
                </a:gridCol>
                <a:gridCol w="2498224">
                  <a:extLst>
                    <a:ext uri="{9D8B030D-6E8A-4147-A177-3AD203B41FA5}">
                      <a16:colId xmlns:a16="http://schemas.microsoft.com/office/drawing/2014/main" val="3400009420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861622477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2222813450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1395834589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344604936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790965823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428486773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2788600884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3083802189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2708880818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3007235976"/>
                    </a:ext>
                  </a:extLst>
                </a:gridCol>
              </a:tblGrid>
              <a:tr h="287881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962157"/>
                  </a:ext>
                </a:extLst>
              </a:tr>
              <a:tr h="490705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8117"/>
                  </a:ext>
                </a:extLst>
              </a:tr>
              <a:tr h="28788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95525"/>
                  </a:ext>
                </a:extLst>
              </a:tr>
              <a:tr h="47212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stopień niepełnosprawności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znaczny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brak danych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brak danych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brak danych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brak danych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brak danych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37185"/>
                  </a:ext>
                </a:extLst>
              </a:tr>
              <a:tr h="1069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umiarkowany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5241"/>
                  </a:ext>
                </a:extLst>
              </a:tr>
              <a:tr h="4514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umiarkowany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25119"/>
                  </a:ext>
                </a:extLst>
              </a:tr>
              <a:tr h="382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lekki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699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254372F-B928-4B67-B10F-BE5CA09DC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75196"/>
              </p:ext>
            </p:extLst>
          </p:nvPr>
        </p:nvGraphicFramePr>
        <p:xfrm>
          <a:off x="368806" y="4311276"/>
          <a:ext cx="11469996" cy="2286075"/>
        </p:xfrm>
        <a:graphic>
          <a:graphicData uri="http://schemas.openxmlformats.org/drawingml/2006/table">
            <a:tbl>
              <a:tblPr/>
              <a:tblGrid>
                <a:gridCol w="326594">
                  <a:extLst>
                    <a:ext uri="{9D8B030D-6E8A-4147-A177-3AD203B41FA5}">
                      <a16:colId xmlns:a16="http://schemas.microsoft.com/office/drawing/2014/main" val="3965902278"/>
                    </a:ext>
                  </a:extLst>
                </a:gridCol>
                <a:gridCol w="1585072">
                  <a:extLst>
                    <a:ext uri="{9D8B030D-6E8A-4147-A177-3AD203B41FA5}">
                      <a16:colId xmlns:a16="http://schemas.microsoft.com/office/drawing/2014/main" val="772182961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2909438678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1514276251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1917453554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2067005540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3382640102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3118799513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3002678560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335682584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2384296974"/>
                    </a:ext>
                  </a:extLst>
                </a:gridCol>
                <a:gridCol w="955833">
                  <a:extLst>
                    <a:ext uri="{9D8B030D-6E8A-4147-A177-3AD203B41FA5}">
                      <a16:colId xmlns:a16="http://schemas.microsoft.com/office/drawing/2014/main" val="2667057575"/>
                    </a:ext>
                  </a:extLst>
                </a:gridCol>
              </a:tblGrid>
              <a:tr h="295330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Wyszczególnienie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378475"/>
                  </a:ext>
                </a:extLst>
              </a:tr>
              <a:tr h="546908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ogółem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09627"/>
                  </a:ext>
                </a:extLst>
              </a:tr>
              <a:tr h="29533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podjęcia pracy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razem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513353"/>
                  </a:ext>
                </a:extLst>
              </a:tr>
              <a:tr h="6453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subsydiowane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82395"/>
                  </a:ext>
                </a:extLst>
              </a:tr>
              <a:tr h="5031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niesubsydiowane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393434"/>
                  </a:ext>
                </a:extLst>
              </a:tr>
            </a:tbl>
          </a:graphicData>
        </a:graphic>
      </p:graphicFrame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C35341-6B97-4D67-BB34-714634F6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97351"/>
            <a:ext cx="2844800" cy="476250"/>
          </a:xfrm>
        </p:spPr>
        <p:txBody>
          <a:bodyPr/>
          <a:lstStyle/>
          <a:p>
            <a:pPr>
              <a:defRPr/>
            </a:pPr>
            <a:fld id="{07134C81-AF6F-4A02-8F03-B7E6AEB9BA07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087117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bieskozielony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24123</TotalTime>
  <Words>4052</Words>
  <Application>Microsoft Office PowerPoint</Application>
  <PresentationFormat>Panoramiczny</PresentationFormat>
  <Paragraphs>1824</Paragraphs>
  <Slides>25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25</vt:i4>
      </vt:variant>
    </vt:vector>
  </HeadingPairs>
  <TitlesOfParts>
    <vt:vector size="38" baseType="lpstr">
      <vt:lpstr>Arial</vt:lpstr>
      <vt:lpstr>Bahnschrift</vt:lpstr>
      <vt:lpstr>Calibri</vt:lpstr>
      <vt:lpstr>Calibri Light</vt:lpstr>
      <vt:lpstr>Gill Sans MT Condensed</vt:lpstr>
      <vt:lpstr>Segoe UI Light</vt:lpstr>
      <vt:lpstr>Segoe UI Semibold</vt:lpstr>
      <vt:lpstr>Times New Roman</vt:lpstr>
      <vt:lpstr>Tw Cen MT Condensed</vt:lpstr>
      <vt:lpstr>Projekt niestandardowy</vt:lpstr>
      <vt:lpstr>1_Projekt niestandardowy</vt:lpstr>
      <vt:lpstr>2_Projekt niestandardowy</vt:lpstr>
      <vt:lpstr>3_Projekt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Piszczek Jaroslaw</cp:lastModifiedBy>
  <cp:revision>2306</cp:revision>
  <cp:lastPrinted>2022-02-07T10:22:14Z</cp:lastPrinted>
  <dcterms:created xsi:type="dcterms:W3CDTF">2011-04-15T10:22:57Z</dcterms:created>
  <dcterms:modified xsi:type="dcterms:W3CDTF">2022-02-07T12:55:52Z</dcterms:modified>
</cp:coreProperties>
</file>